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331" r:id="rId2"/>
    <p:sldId id="349" r:id="rId3"/>
    <p:sldId id="350" r:id="rId4"/>
    <p:sldId id="353" r:id="rId5"/>
    <p:sldId id="354" r:id="rId6"/>
    <p:sldId id="358" r:id="rId7"/>
    <p:sldId id="351" r:id="rId8"/>
    <p:sldId id="352" r:id="rId9"/>
    <p:sldId id="338" r:id="rId10"/>
    <p:sldId id="371" r:id="rId11"/>
    <p:sldId id="372" r:id="rId12"/>
    <p:sldId id="373" r:id="rId13"/>
    <p:sldId id="374" r:id="rId14"/>
    <p:sldId id="391" r:id="rId15"/>
    <p:sldId id="375" r:id="rId16"/>
    <p:sldId id="377" r:id="rId17"/>
    <p:sldId id="378" r:id="rId18"/>
    <p:sldId id="379" r:id="rId19"/>
    <p:sldId id="380" r:id="rId20"/>
    <p:sldId id="381" r:id="rId21"/>
    <p:sldId id="392" r:id="rId22"/>
    <p:sldId id="383" r:id="rId23"/>
    <p:sldId id="384" r:id="rId24"/>
    <p:sldId id="385" r:id="rId25"/>
    <p:sldId id="386" r:id="rId26"/>
    <p:sldId id="387" r:id="rId27"/>
    <p:sldId id="388" r:id="rId28"/>
    <p:sldId id="389" r:id="rId29"/>
    <p:sldId id="340" r:id="rId30"/>
    <p:sldId id="341" r:id="rId31"/>
    <p:sldId id="359" r:id="rId32"/>
    <p:sldId id="343" r:id="rId33"/>
    <p:sldId id="344" r:id="rId34"/>
    <p:sldId id="345" r:id="rId35"/>
    <p:sldId id="346" r:id="rId36"/>
    <p:sldId id="347" r:id="rId37"/>
    <p:sldId id="348" r:id="rId38"/>
    <p:sldId id="360" r:id="rId39"/>
    <p:sldId id="361" r:id="rId40"/>
    <p:sldId id="362" r:id="rId41"/>
    <p:sldId id="363" r:id="rId42"/>
    <p:sldId id="364" r:id="rId43"/>
    <p:sldId id="365" r:id="rId44"/>
    <p:sldId id="366" r:id="rId45"/>
    <p:sldId id="369" r:id="rId46"/>
    <p:sldId id="370" r:id="rId47"/>
    <p:sldId id="367" r:id="rId48"/>
    <p:sldId id="368" r:id="rId4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69BE"/>
    <a:srgbClr val="193B30"/>
    <a:srgbClr val="025245"/>
    <a:srgbClr val="A66402"/>
    <a:srgbClr val="199EE1"/>
    <a:srgbClr val="262626"/>
    <a:srgbClr val="2072A4"/>
    <a:srgbClr val="2186B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596"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39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0.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 Id="rId4" Type="http://schemas.openxmlformats.org/officeDocument/2006/relationships/image" Target="../media/image58.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63.wmf"/><Relationship Id="rId2" Type="http://schemas.openxmlformats.org/officeDocument/2006/relationships/image" Target="../media/image62.wmf"/><Relationship Id="rId1" Type="http://schemas.openxmlformats.org/officeDocument/2006/relationships/image" Target="../media/image61.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66.wmf"/><Relationship Id="rId1" Type="http://schemas.openxmlformats.org/officeDocument/2006/relationships/image" Target="../media/image65.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8.wmf"/><Relationship Id="rId1" Type="http://schemas.openxmlformats.org/officeDocument/2006/relationships/image" Target="../media/image67.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image" Target="../media/image73.wmf"/><Relationship Id="rId1" Type="http://schemas.openxmlformats.org/officeDocument/2006/relationships/image" Target="../media/image7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30.vml.rels><?xml version="1.0" encoding="UTF-8" standalone="yes"?>
<Relationships xmlns="http://schemas.openxmlformats.org/package/2006/relationships"><Relationship Id="rId2" Type="http://schemas.openxmlformats.org/officeDocument/2006/relationships/image" Target="../media/image76.wmf"/><Relationship Id="rId1" Type="http://schemas.openxmlformats.org/officeDocument/2006/relationships/image" Target="../media/image75.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8.w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86.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90.w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91.w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96.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 Id="rId6" Type="http://schemas.openxmlformats.org/officeDocument/2006/relationships/image" Target="../media/image30.wmf"/><Relationship Id="rId5" Type="http://schemas.openxmlformats.org/officeDocument/2006/relationships/image" Target="../media/image29.wmf"/><Relationship Id="rId4" Type="http://schemas.openxmlformats.org/officeDocument/2006/relationships/image" Target="../media/image28.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4" Type="http://schemas.openxmlformats.org/officeDocument/2006/relationships/image" Target="../media/image3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E2A7D9B-1538-4055-BA67-8EEA99CC8244}" type="datetimeFigureOut">
              <a:rPr lang="zh-CN" altLang="en-US"/>
              <a:pPr>
                <a:defRPr/>
              </a:pPr>
              <a:t>2021/6/21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357D94F-2987-44FE-9F04-87DD2FB7C2D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rcRect t="1714" r="537"/>
          <a:stretch>
            <a:fillRect/>
          </a:stretch>
        </p:blipFill>
        <p:spPr bwMode="auto">
          <a:xfrm>
            <a:off x="14288" y="0"/>
            <a:ext cx="9129712" cy="6858000"/>
          </a:xfrm>
          <a:prstGeom prst="rect">
            <a:avLst/>
          </a:prstGeom>
          <a:noFill/>
          <a:ln w="9525">
            <a:noFill/>
            <a:miter lim="800000"/>
            <a:headEnd/>
            <a:tailEnd/>
          </a:ln>
        </p:spPr>
      </p:pic>
      <p:sp>
        <p:nvSpPr>
          <p:cNvPr id="5" name="圆角矩形 4"/>
          <p:cNvSpPr/>
          <p:nvPr userDrawn="1"/>
        </p:nvSpPr>
        <p:spPr>
          <a:xfrm>
            <a:off x="3203575" y="3429000"/>
            <a:ext cx="3529013" cy="360363"/>
          </a:xfrm>
          <a:prstGeom prst="roundRect">
            <a:avLst>
              <a:gd name="adj" fmla="val 50000"/>
            </a:avLst>
          </a:prstGeom>
          <a:solidFill>
            <a:srgbClr val="193B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ctrTitle"/>
          </p:nvPr>
        </p:nvSpPr>
        <p:spPr>
          <a:xfrm>
            <a:off x="1979712" y="2492896"/>
            <a:ext cx="6120680" cy="936104"/>
          </a:xfrm>
          <a:noFill/>
          <a:ln>
            <a:noFill/>
          </a:ln>
          <a:extLst/>
        </p:spPr>
        <p:txBody>
          <a:bodyPr/>
          <a:lstStyle>
            <a:lvl1pPr algn="ctr">
              <a:defRPr lang="zh-CN" altLang="en-US" sz="5400" b="1" dirty="0" smtClean="0">
                <a:solidFill>
                  <a:srgbClr val="193B30"/>
                </a:solidFill>
                <a:effectLst/>
                <a:latin typeface="微软雅黑" pitchFamily="34" charset="-122"/>
                <a:ea typeface="微软雅黑" pitchFamily="34" charset="-122"/>
              </a:defRPr>
            </a:lvl1pPr>
          </a:lstStyle>
          <a:p>
            <a:pPr lvl="0"/>
            <a:r>
              <a:rPr lang="zh-CN" altLang="en-US" dirty="0" smtClean="0"/>
              <a:t>单击此处编辑母版标题样式</a:t>
            </a:r>
          </a:p>
        </p:txBody>
      </p:sp>
      <p:sp>
        <p:nvSpPr>
          <p:cNvPr id="3" name="副标题 2"/>
          <p:cNvSpPr>
            <a:spLocks noGrp="1"/>
          </p:cNvSpPr>
          <p:nvPr>
            <p:ph type="subTitle" idx="1"/>
          </p:nvPr>
        </p:nvSpPr>
        <p:spPr>
          <a:xfrm>
            <a:off x="3156321" y="3429000"/>
            <a:ext cx="3960440" cy="360040"/>
          </a:xfrm>
          <a:noFill/>
        </p:spPr>
        <p:txBody>
          <a:bodyPr anchor="ctr"/>
          <a:lstStyle>
            <a:lvl1pPr marL="0" indent="0" algn="ctr">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67A4FF9-2623-4453-84A3-68DD71F0098E}"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45C9D3F-9E03-4BC3-8B82-1E632766708F}"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85800" y="609600"/>
            <a:ext cx="7772400" cy="5486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1A05FDD1-A659-4E2B-957D-A4F003D98142}"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3048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38200" y="19050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800600" y="1905000"/>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800600" y="4038600"/>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65"/>
          <p:cNvSpPr>
            <a:spLocks noGrp="1" noChangeArrowheads="1"/>
          </p:cNvSpPr>
          <p:nvPr>
            <p:ph type="dt" sz="half" idx="10"/>
          </p:nvPr>
        </p:nvSpPr>
        <p:spPr/>
        <p:txBody>
          <a:bodyPr/>
          <a:lstStyle>
            <a:lvl1pPr>
              <a:defRPr/>
            </a:lvl1pPr>
          </a:lstStyle>
          <a:p>
            <a:pPr>
              <a:defRPr/>
            </a:pPr>
            <a:endParaRPr lang="en-US" altLang="zh-CN"/>
          </a:p>
        </p:txBody>
      </p:sp>
      <p:sp>
        <p:nvSpPr>
          <p:cNvPr id="7" name="Rectangle 66"/>
          <p:cNvSpPr>
            <a:spLocks noGrp="1" noChangeArrowheads="1"/>
          </p:cNvSpPr>
          <p:nvPr>
            <p:ph type="ftr" sz="quarter" idx="11"/>
          </p:nvPr>
        </p:nvSpPr>
        <p:spPr/>
        <p:txBody>
          <a:bodyPr/>
          <a:lstStyle>
            <a:lvl1pPr>
              <a:defRPr/>
            </a:lvl1pPr>
          </a:lstStyle>
          <a:p>
            <a:pPr>
              <a:defRPr/>
            </a:pPr>
            <a:endParaRPr lang="en-US" altLang="zh-CN"/>
          </a:p>
        </p:txBody>
      </p:sp>
      <p:sp>
        <p:nvSpPr>
          <p:cNvPr id="8" name="Rectangle 67"/>
          <p:cNvSpPr>
            <a:spLocks noGrp="1" noChangeArrowheads="1"/>
          </p:cNvSpPr>
          <p:nvPr>
            <p:ph type="sldNum" sz="quarter" idx="12"/>
          </p:nvPr>
        </p:nvSpPr>
        <p:spPr/>
        <p:txBody>
          <a:bodyPr/>
          <a:lstStyle>
            <a:lvl1pPr>
              <a:defRPr/>
            </a:lvl1pPr>
          </a:lstStyle>
          <a:p>
            <a:pPr>
              <a:defRPr/>
            </a:pPr>
            <a:fld id="{A748F4B7-B1B6-49DA-A9F8-1F9EF223DD05}" type="slidenum">
              <a:rPr lang="en-US" altLang="zh-CN"/>
              <a:pPr>
                <a:defRPr/>
              </a:pPr>
              <a:t>‹#›</a:t>
            </a:fld>
            <a:endParaRPr lang="en-US" altLang="zh-CN"/>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251520" y="116632"/>
            <a:ext cx="8064896" cy="504056"/>
          </a:xfrm>
        </p:spPr>
        <p:txBody>
          <a:bodyPr/>
          <a:lstStyle>
            <a:lvl1pPr algn="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251520" y="692696"/>
            <a:ext cx="8064896" cy="5832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E4690C5-E9ED-4F00-BB42-B2796919A211}"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srcRect l="381" t="468" r="2" b="1245"/>
          <a:stretch>
            <a:fillRect/>
          </a:stretch>
        </p:blipFill>
        <p:spPr bwMode="auto">
          <a:xfrm>
            <a:off x="0" y="0"/>
            <a:ext cx="9144000" cy="6858000"/>
          </a:xfrm>
          <a:prstGeom prst="rect">
            <a:avLst/>
          </a:prstGeom>
          <a:noFill/>
          <a:ln w="9525">
            <a:noFill/>
            <a:miter lim="800000"/>
            <a:headEnd/>
            <a:tailEnd/>
          </a:ln>
        </p:spPr>
      </p:pic>
      <p:sp>
        <p:nvSpPr>
          <p:cNvPr id="5" name="圆角矩形 7"/>
          <p:cNvSpPr/>
          <p:nvPr userDrawn="1"/>
        </p:nvSpPr>
        <p:spPr>
          <a:xfrm>
            <a:off x="2711450" y="3141663"/>
            <a:ext cx="3240088" cy="287337"/>
          </a:xfrm>
          <a:prstGeom prst="roundRect">
            <a:avLst>
              <a:gd name="adj" fmla="val 50000"/>
            </a:avLst>
          </a:prstGeom>
          <a:solidFill>
            <a:srgbClr val="193B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a:xfrm>
            <a:off x="2411760" y="2348880"/>
            <a:ext cx="3816423" cy="678284"/>
          </a:xfrm>
          <a:noFill/>
          <a:ln>
            <a:noFill/>
          </a:ln>
          <a:extLst>
            <a:ext uri="{909E8E84-426E-40DD-AFC4-6F175D3DCCD1}"/>
            <a:ext uri="{91240B29-F687-4F45-9708-019B960494DF}"/>
          </a:extLst>
        </p:spPr>
        <p:txBody>
          <a:bodyPr/>
          <a:lstStyle>
            <a:lvl1pPr algn="ctr">
              <a:defRPr lang="zh-CN" altLang="en-US" sz="4400" dirty="0"/>
            </a:lvl1pPr>
          </a:lstStyle>
          <a:p>
            <a:pPr lvl="0"/>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2795863" y="3121127"/>
            <a:ext cx="3096345" cy="308136"/>
          </a:xfrm>
        </p:spPr>
        <p:txBody>
          <a:bodyPr anchor="ctr"/>
          <a:lstStyle>
            <a:lvl1pPr marL="0" indent="0" algn="ctr">
              <a:buNone/>
              <a:defRPr sz="1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6" name="日期占位符 3"/>
          <p:cNvSpPr>
            <a:spLocks noGrp="1"/>
          </p:cNvSpPr>
          <p:nvPr>
            <p:ph type="dt" sz="half" idx="10"/>
          </p:nvPr>
        </p:nvSpPr>
        <p:spPr/>
        <p:txBody>
          <a:bodyPr/>
          <a:lstStyle>
            <a:lvl1pPr>
              <a:defRPr/>
            </a:lvl1pPr>
          </a:lstStyle>
          <a:p>
            <a:pPr>
              <a:defRPr/>
            </a:pPr>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5D377312-375F-46AA-BA3C-99C5BCB5652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8720"/>
            <a:ext cx="4038600" cy="5217443"/>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908720"/>
            <a:ext cx="4038600" cy="5217443"/>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2889EC5-3876-4FBB-9017-10E04FE6F0A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D11A47A-A6FF-4A55-B270-C81627C46C2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223E550-9630-45C0-94F6-D0585FAEB8D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08083A2-84D4-4BD8-97ED-7867E779500A}"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22778D9-139D-480A-BEC1-95643D8A5F81}"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A6506D2-21B6-43D6-8FD6-036498D6EDB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15"/>
          <a:srcRect l="381" t="468" r="2" b="1245"/>
          <a:stretch>
            <a:fillRect/>
          </a:stretch>
        </p:blipFill>
        <p:spPr bwMode="auto">
          <a:xfrm>
            <a:off x="0" y="0"/>
            <a:ext cx="9144000" cy="6858000"/>
          </a:xfrm>
          <a:prstGeom prst="rect">
            <a:avLst/>
          </a:prstGeom>
          <a:noFill/>
          <a:ln w="9525">
            <a:noFill/>
            <a:miter lim="800000"/>
            <a:headEnd/>
            <a:tailEnd/>
          </a:ln>
        </p:spPr>
      </p:pic>
      <p:sp>
        <p:nvSpPr>
          <p:cNvPr id="1027" name="标题占位符 1"/>
          <p:cNvSpPr>
            <a:spLocks noGrp="1"/>
          </p:cNvSpPr>
          <p:nvPr>
            <p:ph type="title"/>
          </p:nvPr>
        </p:nvSpPr>
        <p:spPr bwMode="auto">
          <a:xfrm>
            <a:off x="250825" y="71438"/>
            <a:ext cx="7777163" cy="549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文本占位符 2"/>
          <p:cNvSpPr>
            <a:spLocks noGrp="1"/>
          </p:cNvSpPr>
          <p:nvPr>
            <p:ph type="body" idx="1"/>
          </p:nvPr>
        </p:nvSpPr>
        <p:spPr bwMode="auto">
          <a:xfrm>
            <a:off x="250825" y="692150"/>
            <a:ext cx="7777163" cy="5832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F0B88C5-A8FE-4BE7-9653-874222B5D0E2}" type="slidenum">
              <a:rPr lang="zh-CN" altLang="en-US"/>
              <a:pPr>
                <a:defRPr/>
              </a:pPr>
              <a:t>‹#›</a:t>
            </a:fld>
            <a:endParaRPr lang="zh-CN" altLang="en-US"/>
          </a:p>
        </p:txBody>
      </p:sp>
      <p:cxnSp>
        <p:nvCxnSpPr>
          <p:cNvPr id="7" name="直接连接符 6"/>
          <p:cNvCxnSpPr/>
          <p:nvPr userDrawn="1"/>
        </p:nvCxnSpPr>
        <p:spPr>
          <a:xfrm>
            <a:off x="0" y="620713"/>
            <a:ext cx="9144000" cy="0"/>
          </a:xfrm>
          <a:prstGeom prst="line">
            <a:avLst/>
          </a:prstGeom>
          <a:ln w="190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3" r:id="rId12"/>
    <p:sldLayoutId id="2147483664" r:id="rId13"/>
  </p:sldLayoutIdLst>
  <p:timing>
    <p:tnLst>
      <p:par>
        <p:cTn id="1" dur="indefinite" restart="never" nodeType="tmRoot"/>
      </p:par>
    </p:tnLst>
  </p:timing>
  <p:hf hdr="0" ftr="0" dt="0"/>
  <p:txStyles>
    <p:titleStyle>
      <a:lvl1pPr algn="l" rtl="0" eaLnBrk="0" fontAlgn="base" hangingPunct="0">
        <a:spcBef>
          <a:spcPct val="0"/>
        </a:spcBef>
        <a:spcAft>
          <a:spcPct val="0"/>
        </a:spcAft>
        <a:defRPr lang="zh-CN" altLang="en-US" sz="2400" b="1" kern="1200" dirty="0">
          <a:solidFill>
            <a:srgbClr val="193B30"/>
          </a:solidFill>
          <a:latin typeface="微软雅黑" pitchFamily="34" charset="-122"/>
          <a:ea typeface="微软雅黑" pitchFamily="34" charset="-122"/>
          <a:cs typeface="+mj-cs"/>
        </a:defRPr>
      </a:lvl1pPr>
      <a:lvl2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2pPr>
      <a:lvl3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3pPr>
      <a:lvl4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4pPr>
      <a:lvl5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kern="1200">
          <a:solidFill>
            <a:srgbClr val="5C5C5C"/>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sz="1600" kern="1200">
          <a:solidFill>
            <a:srgbClr val="5C5C5C"/>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400" kern="1200">
          <a:solidFill>
            <a:srgbClr val="5C5C5C"/>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200" kern="1200">
          <a:solidFill>
            <a:srgbClr val="5C5C5C"/>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200" kern="1200">
          <a:solidFill>
            <a:srgbClr val="5C5C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26.bin"/><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28.bin"/><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9.bin"/><Relationship Id="rId7"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oleObject" Target="../embeddings/oleObject31.bin"/><Relationship Id="rId5" Type="http://schemas.openxmlformats.org/officeDocument/2006/relationships/oleObject" Target="../embeddings/oleObject30.bin"/><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oleObject" Target="../embeddings/oleObject34.bin"/><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11.vml"/><Relationship Id="rId5" Type="http://schemas.openxmlformats.org/officeDocument/2006/relationships/oleObject" Target="../embeddings/oleObject36.bin"/><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12.xml"/><Relationship Id="rId1" Type="http://schemas.openxmlformats.org/officeDocument/2006/relationships/vmlDrawing" Target="../drawings/vmlDrawing13.v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12.xml"/><Relationship Id="rId1" Type="http://schemas.openxmlformats.org/officeDocument/2006/relationships/vmlDrawing" Target="../drawings/vmlDrawing15.v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7.xml"/><Relationship Id="rId1" Type="http://schemas.openxmlformats.org/officeDocument/2006/relationships/vmlDrawing" Target="../drawings/vmlDrawing20.vml"/><Relationship Id="rId5" Type="http://schemas.openxmlformats.org/officeDocument/2006/relationships/image" Target="../media/image5.png"/><Relationship Id="rId4" Type="http://schemas.openxmlformats.org/officeDocument/2006/relationships/oleObject" Target="../embeddings/oleObject46.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13.xml"/><Relationship Id="rId1" Type="http://schemas.openxmlformats.org/officeDocument/2006/relationships/vmlDrawing" Target="../drawings/vmlDrawing21.vml"/><Relationship Id="rId5" Type="http://schemas.openxmlformats.org/officeDocument/2006/relationships/image" Target="../media/image5.png"/><Relationship Id="rId4" Type="http://schemas.openxmlformats.org/officeDocument/2006/relationships/oleObject" Target="../embeddings/oleObject48.bin"/></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2.xml"/><Relationship Id="rId1" Type="http://schemas.openxmlformats.org/officeDocument/2006/relationships/vmlDrawing" Target="../drawings/vmlDrawing22.v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oleObject" Target="../embeddings/oleObject50.bin"/><Relationship Id="rId7" Type="http://schemas.openxmlformats.org/officeDocument/2006/relationships/image" Target="../media/image59.png"/><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oleObject" Target="../embeddings/oleObject53.bin"/><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5.bin"/><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57.bin"/><Relationship Id="rId5" Type="http://schemas.openxmlformats.org/officeDocument/2006/relationships/oleObject" Target="../embeddings/oleObject56.bin"/><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63.bin"/><Relationship Id="rId3" Type="http://schemas.openxmlformats.org/officeDocument/2006/relationships/oleObject" Target="../embeddings/oleObject58.bin"/><Relationship Id="rId7" Type="http://schemas.openxmlformats.org/officeDocument/2006/relationships/oleObject" Target="../embeddings/oleObject62.bin"/><Relationship Id="rId2" Type="http://schemas.openxmlformats.org/officeDocument/2006/relationships/slideLayout" Target="../slideLayouts/slideLayout13.xml"/><Relationship Id="rId1" Type="http://schemas.openxmlformats.org/officeDocument/2006/relationships/vmlDrawing" Target="../drawings/vmlDrawing26.vml"/><Relationship Id="rId6" Type="http://schemas.openxmlformats.org/officeDocument/2006/relationships/oleObject" Target="../embeddings/oleObject61.bin"/><Relationship Id="rId5" Type="http://schemas.openxmlformats.org/officeDocument/2006/relationships/oleObject" Target="../embeddings/oleObject60.bin"/><Relationship Id="rId4" Type="http://schemas.openxmlformats.org/officeDocument/2006/relationships/oleObject" Target="../embeddings/oleObject59.bin"/><Relationship Id="rId9"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oleObject" Target="../embeddings/oleObject66.bin"/><Relationship Id="rId5" Type="http://schemas.openxmlformats.org/officeDocument/2006/relationships/image" Target="../media/image5.png"/><Relationship Id="rId4" Type="http://schemas.openxmlformats.org/officeDocument/2006/relationships/oleObject" Target="../embeddings/oleObject65.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67.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png"/><Relationship Id="rId5" Type="http://schemas.openxmlformats.org/officeDocument/2006/relationships/image" Target="../media/image71.png"/><Relationship Id="rId4" Type="http://schemas.openxmlformats.org/officeDocument/2006/relationships/oleObject" Target="../embeddings/oleObject68.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9.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5.png"/><Relationship Id="rId5" Type="http://schemas.openxmlformats.org/officeDocument/2006/relationships/oleObject" Target="../embeddings/oleObject71.bin"/><Relationship Id="rId4" Type="http://schemas.openxmlformats.org/officeDocument/2006/relationships/oleObject" Target="../embeddings/oleObject70.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Layout" Target="../slideLayouts/slideLayout12.xml"/><Relationship Id="rId1" Type="http://schemas.openxmlformats.org/officeDocument/2006/relationships/vmlDrawing" Target="../drawings/vmlDrawing30.vml"/><Relationship Id="rId6" Type="http://schemas.openxmlformats.org/officeDocument/2006/relationships/image" Target="../media/image5.png"/><Relationship Id="rId5" Type="http://schemas.openxmlformats.org/officeDocument/2006/relationships/image" Target="../media/image77.png"/><Relationship Id="rId4" Type="http://schemas.openxmlformats.org/officeDocument/2006/relationships/oleObject" Target="../embeddings/oleObject73.bin"/></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74.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image" Target="../media/image5.png"/><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32.vml"/><Relationship Id="rId6" Type="http://schemas.openxmlformats.org/officeDocument/2006/relationships/oleObject" Target="../embeddings/oleObject75.bin"/><Relationship Id="rId5" Type="http://schemas.openxmlformats.org/officeDocument/2006/relationships/image" Target="../media/image89.png"/><Relationship Id="rId4" Type="http://schemas.openxmlformats.org/officeDocument/2006/relationships/image" Target="../media/image88.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76.bin"/><Relationship Id="rId2" Type="http://schemas.openxmlformats.org/officeDocument/2006/relationships/slideLayout" Target="../slideLayouts/slideLayout7.xml"/><Relationship Id="rId1" Type="http://schemas.openxmlformats.org/officeDocument/2006/relationships/vmlDrawing" Target="../drawings/vmlDrawing33.v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77.bin"/><Relationship Id="rId2" Type="http://schemas.openxmlformats.org/officeDocument/2006/relationships/slideLayout" Target="../slideLayouts/slideLayout7.xml"/><Relationship Id="rId1" Type="http://schemas.openxmlformats.org/officeDocument/2006/relationships/vmlDrawing" Target="../drawings/vmlDrawing34.vml"/><Relationship Id="rId5" Type="http://schemas.openxmlformats.org/officeDocument/2006/relationships/image" Target="../media/image5.png"/><Relationship Id="rId4" Type="http://schemas.openxmlformats.org/officeDocument/2006/relationships/image" Target="../media/image92.png"/></Relationships>
</file>

<file path=ppt/slides/_rels/slide4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95.png"/></Relationships>
</file>

<file path=ppt/slides/_rels/slide4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slideLayout" Target="../slideLayouts/slideLayout7.xml"/><Relationship Id="rId1" Type="http://schemas.openxmlformats.org/officeDocument/2006/relationships/vmlDrawing" Target="../drawings/vmlDrawing35.vml"/><Relationship Id="rId6" Type="http://schemas.openxmlformats.org/officeDocument/2006/relationships/image" Target="../media/image5.png"/><Relationship Id="rId5" Type="http://schemas.openxmlformats.org/officeDocument/2006/relationships/oleObject" Target="../embeddings/oleObject78.bin"/><Relationship Id="rId4" Type="http://schemas.openxmlformats.org/officeDocument/2006/relationships/image" Target="../media/image98.png"/></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oleObject" Target="../embeddings/oleObject4.bin"/><Relationship Id="rId7" Type="http://schemas.openxmlformats.org/officeDocument/2006/relationships/oleObject" Target="../embeddings/oleObject8.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 Id="rId9" Type="http://schemas.openxmlformats.org/officeDocument/2006/relationships/oleObject" Target="../embeddings/oleObject9.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5.png"/><Relationship Id="rId4" Type="http://schemas.openxmlformats.org/officeDocument/2006/relationships/oleObject" Target="../embeddings/oleObject1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vmlDrawing" Target="../drawings/vmlDrawing4.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5.png"/><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2.bin"/><Relationship Id="rId5" Type="http://schemas.openxmlformats.org/officeDocument/2006/relationships/oleObject" Target="../embeddings/oleObject21.bin"/><Relationship Id="rId4" Type="http://schemas.openxmlformats.org/officeDocument/2006/relationships/oleObject" Target="../embeddings/oleObject20.bin"/><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785786" y="3929066"/>
            <a:ext cx="7500990" cy="1214446"/>
          </a:xfrm>
        </p:spPr>
        <p:txBody>
          <a:bodyPr/>
          <a:lstStyle/>
          <a:p>
            <a:pPr eaLnBrk="1" hangingPunct="1"/>
            <a:r>
              <a:rPr sz="6000" smtClean="0"/>
              <a:t>      第</a:t>
            </a:r>
            <a:r>
              <a:rPr lang="en-US" sz="6000" smtClean="0"/>
              <a:t>10</a:t>
            </a:r>
            <a:r>
              <a:rPr sz="6000" smtClean="0"/>
              <a:t>章</a:t>
            </a:r>
            <a:r>
              <a:rPr lang="en-US" sz="6000" dirty="0" smtClean="0"/>
              <a:t/>
            </a:r>
            <a:br>
              <a:rPr lang="en-US" sz="6000" dirty="0" smtClean="0"/>
            </a:br>
            <a:r>
              <a:rPr sz="8800" dirty="0"/>
              <a:t/>
            </a:r>
            <a:br>
              <a:rPr sz="8800" dirty="0"/>
            </a:br>
            <a:r>
              <a:rPr/>
              <a:t>　</a:t>
            </a:r>
            <a:r>
              <a:rPr smtClean="0"/>
              <a:t> 近代测量平差概论</a:t>
            </a:r>
            <a:r>
              <a:rPr dirty="0"/>
              <a:t/>
            </a:r>
            <a:br>
              <a:rPr dirty="0"/>
            </a:br>
            <a:r>
              <a:rPr lang="en-US" altLang="en-US" dirty="0" smtClean="0"/>
              <a:t/>
            </a:r>
            <a:br>
              <a:rPr lang="en-US" altLang="en-US" dirty="0" smtClean="0"/>
            </a:br>
            <a:endParaRPr lang="zh-CN" altLang="en-US" dirty="0"/>
          </a:p>
        </p:txBody>
      </p:sp>
      <p:sp>
        <p:nvSpPr>
          <p:cNvPr id="4" name="矩形 3"/>
          <p:cNvSpPr/>
          <p:nvPr/>
        </p:nvSpPr>
        <p:spPr>
          <a:xfrm>
            <a:off x="2786050" y="5643578"/>
            <a:ext cx="4254691" cy="461665"/>
          </a:xfrm>
          <a:prstGeom prst="rect">
            <a:avLst/>
          </a:prstGeom>
        </p:spPr>
        <p:txBody>
          <a:bodyPr wrap="none">
            <a:spAutoFit/>
          </a:bodyPr>
          <a:lstStyle/>
          <a:p>
            <a:r>
              <a:rPr lang="zh-CN" altLang="en-US" smtClean="0">
                <a:solidFill>
                  <a:schemeClr val="accent6">
                    <a:lumMod val="50000"/>
                  </a:schemeClr>
                </a:solidFill>
                <a:latin typeface="微软雅黑" pitchFamily="34" charset="-122"/>
                <a:ea typeface="微软雅黑" pitchFamily="34" charset="-122"/>
              </a:rPr>
              <a:t> </a:t>
            </a:r>
            <a:r>
              <a:rPr lang="zh-CN" altLang="en-US" sz="2400" smtClean="0">
                <a:solidFill>
                  <a:schemeClr val="accent6">
                    <a:lumMod val="50000"/>
                  </a:schemeClr>
                </a:solidFill>
                <a:latin typeface="微软雅黑" pitchFamily="34" charset="-122"/>
                <a:ea typeface="微软雅黑" pitchFamily="34" charset="-122"/>
              </a:rPr>
              <a:t>同济大学测绘与地理信息学院</a:t>
            </a:r>
          </a:p>
        </p:txBody>
      </p:sp>
      <p:pic>
        <p:nvPicPr>
          <p:cNvPr id="6" name="Picture 6"/>
          <p:cNvPicPr>
            <a:picLocks noChangeAspect="1" noChangeArrowheads="1"/>
          </p:cNvPicPr>
          <p:nvPr/>
        </p:nvPicPr>
        <p:blipFill>
          <a:blip r:embed="rId2" cstate="screen"/>
          <a:srcRect/>
          <a:stretch>
            <a:fillRect/>
          </a:stretch>
        </p:blipFill>
        <p:spPr bwMode="auto">
          <a:xfrm>
            <a:off x="142844" y="142852"/>
            <a:ext cx="642942" cy="789116"/>
          </a:xfrm>
          <a:prstGeom prst="rect">
            <a:avLst/>
          </a:prstGeom>
          <a:noFill/>
          <a:ln>
            <a:noFill/>
          </a:ln>
        </p:spPr>
      </p:pic>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7224" y="285728"/>
            <a:ext cx="446801" cy="4286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0" y="0"/>
            <a:ext cx="7489795" cy="676275"/>
          </a:xfrm>
        </p:spPr>
        <p:txBody>
          <a:bodyPr/>
          <a:lstStyle/>
          <a:p>
            <a:pPr eaLnBrk="1" hangingPunct="1"/>
            <a:r>
              <a:rPr lang="en-US" altLang="zh-CN" sz="3200" b="1" smtClean="0"/>
              <a:t>10.2 </a:t>
            </a:r>
            <a:r>
              <a:rPr lang="zh-CN" altLang="en-US" sz="3200" b="1" smtClean="0"/>
              <a:t>秩</a:t>
            </a:r>
            <a:r>
              <a:rPr lang="zh-CN" altLang="en-US" sz="3200" b="1" dirty="0" smtClean="0"/>
              <a:t>亏</a:t>
            </a:r>
            <a:r>
              <a:rPr lang="zh-CN" altLang="en-US" sz="3200" b="1" smtClean="0"/>
              <a:t>自由网</a:t>
            </a:r>
            <a:r>
              <a:rPr altLang="en-US" sz="3200" b="1" smtClean="0"/>
              <a:t>（</a:t>
            </a:r>
            <a:r>
              <a:rPr sz="3200" smtClean="0"/>
              <a:t>秩亏网）平</a:t>
            </a:r>
            <a:r>
              <a:rPr lang="zh-CN" altLang="en-US" sz="3200" b="1" dirty="0" smtClean="0"/>
              <a:t>差</a:t>
            </a:r>
          </a:p>
        </p:txBody>
      </p:sp>
      <p:sp>
        <p:nvSpPr>
          <p:cNvPr id="29699" name="Rectangle 3" descr="Rectangle: Click to edit Master text styles&#10;Second level&#10;Third level&#10;Fourth level&#10;Fifth level"/>
          <p:cNvSpPr>
            <a:spLocks noGrp="1" noChangeArrowheads="1"/>
          </p:cNvSpPr>
          <p:nvPr>
            <p:ph type="body" idx="1"/>
          </p:nvPr>
        </p:nvSpPr>
        <p:spPr>
          <a:xfrm>
            <a:off x="0" y="857232"/>
            <a:ext cx="9144000" cy="6000768"/>
          </a:xfrm>
        </p:spPr>
        <p:txBody>
          <a:bodyPr/>
          <a:lstStyle/>
          <a:p>
            <a:pPr marL="0" indent="0" eaLnBrk="1" hangingPunct="1">
              <a:buFont typeface="Wingdings" pitchFamily="2" charset="2"/>
              <a:buNone/>
            </a:pPr>
            <a:r>
              <a:rPr lang="en-US" altLang="zh-CN" b="1" smtClean="0"/>
              <a:t>  </a:t>
            </a:r>
            <a:r>
              <a:rPr lang="zh-CN" altLang="en-US" sz="2800" b="1" dirty="0" smtClean="0">
                <a:solidFill>
                  <a:schemeClr val="tx2">
                    <a:lumMod val="50000"/>
                  </a:schemeClr>
                </a:solidFill>
              </a:rPr>
              <a:t>在控制网中</a:t>
            </a:r>
            <a:r>
              <a:rPr lang="zh-CN" altLang="en-US" sz="2800" b="1" dirty="0" smtClean="0">
                <a:solidFill>
                  <a:srgbClr val="FF0000"/>
                </a:solidFill>
              </a:rPr>
              <a:t>无起算数据</a:t>
            </a:r>
            <a:r>
              <a:rPr lang="zh-CN" altLang="en-US" sz="2800" b="1" dirty="0" smtClean="0">
                <a:solidFill>
                  <a:schemeClr val="tx2">
                    <a:lumMod val="50000"/>
                  </a:schemeClr>
                </a:solidFill>
              </a:rPr>
              <a:t>或</a:t>
            </a:r>
            <a:r>
              <a:rPr lang="zh-CN" altLang="en-US" sz="2800" b="1" dirty="0" smtClean="0">
                <a:solidFill>
                  <a:srgbClr val="FF0000"/>
                </a:solidFill>
              </a:rPr>
              <a:t>起算数据不可靠</a:t>
            </a:r>
            <a:r>
              <a:rPr lang="zh-CN" altLang="en-US" sz="2800" b="1" dirty="0" smtClean="0">
                <a:solidFill>
                  <a:schemeClr val="tx2">
                    <a:lumMod val="50000"/>
                  </a:schemeClr>
                </a:solidFill>
              </a:rPr>
              <a:t>时，常采用秩亏平差法。</a:t>
            </a:r>
          </a:p>
          <a:p>
            <a:pPr eaLnBrk="1" hangingPunct="1">
              <a:buFont typeface="Wingdings" pitchFamily="2" charset="2"/>
              <a:buNone/>
            </a:pPr>
            <a:r>
              <a:rPr lang="zh-CN" altLang="en-US" sz="2800" b="1" dirty="0" smtClean="0">
                <a:solidFill>
                  <a:srgbClr val="1C69BE"/>
                </a:solidFill>
              </a:rPr>
              <a:t>用途：</a:t>
            </a:r>
            <a:r>
              <a:rPr lang="en-US" altLang="zh-CN" sz="2800" dirty="0" smtClean="0">
                <a:solidFill>
                  <a:schemeClr val="tx1"/>
                </a:solidFill>
                <a:latin typeface="+mj-ea"/>
                <a:ea typeface="+mj-ea"/>
              </a:rPr>
              <a:t>1</a:t>
            </a:r>
            <a:r>
              <a:rPr lang="zh-CN" altLang="en-US" sz="2800" dirty="0" smtClean="0">
                <a:solidFill>
                  <a:schemeClr val="tx1"/>
                </a:solidFill>
                <a:latin typeface="+mj-ea"/>
                <a:ea typeface="+mj-ea"/>
              </a:rPr>
              <a:t>、形变监测网平差</a:t>
            </a:r>
          </a:p>
          <a:p>
            <a:pPr eaLnBrk="1" hangingPunct="1">
              <a:buFont typeface="Wingdings" pitchFamily="2" charset="2"/>
              <a:buNone/>
            </a:pPr>
            <a:r>
              <a:rPr lang="zh-CN" altLang="en-US" sz="2800" dirty="0" smtClean="0">
                <a:solidFill>
                  <a:schemeClr val="tx1"/>
                </a:solidFill>
                <a:latin typeface="+mj-ea"/>
                <a:ea typeface="+mj-ea"/>
              </a:rPr>
              <a:t>          </a:t>
            </a:r>
            <a:r>
              <a:rPr lang="en-US" altLang="zh-CN" sz="2800" dirty="0" smtClean="0">
                <a:solidFill>
                  <a:schemeClr val="tx1"/>
                </a:solidFill>
                <a:latin typeface="+mj-ea"/>
                <a:ea typeface="+mj-ea"/>
              </a:rPr>
              <a:t>2</a:t>
            </a:r>
            <a:r>
              <a:rPr lang="zh-CN" altLang="en-US" sz="2800" dirty="0" smtClean="0">
                <a:solidFill>
                  <a:schemeClr val="tx1"/>
                </a:solidFill>
                <a:latin typeface="+mj-ea"/>
                <a:ea typeface="+mj-ea"/>
              </a:rPr>
              <a:t>、大地网平差前的质量分析</a:t>
            </a:r>
          </a:p>
          <a:p>
            <a:pPr eaLnBrk="1" hangingPunct="1">
              <a:buFont typeface="Wingdings" pitchFamily="2" charset="2"/>
              <a:buNone/>
            </a:pPr>
            <a:endParaRPr lang="zh-CN" altLang="en-US" sz="2800" b="1" dirty="0" smtClean="0"/>
          </a:p>
          <a:p>
            <a:pPr eaLnBrk="1" hangingPunct="1">
              <a:buNone/>
            </a:pPr>
            <a:r>
              <a:rPr lang="zh-CN" altLang="en-US" sz="2800" b="1" smtClean="0">
                <a:solidFill>
                  <a:srgbClr val="1C69BE"/>
                </a:solidFill>
              </a:rPr>
              <a:t>特点：</a:t>
            </a:r>
            <a:r>
              <a:rPr lang="zh-CN" altLang="en-US" sz="2800" smtClean="0">
                <a:solidFill>
                  <a:schemeClr val="tx1"/>
                </a:solidFill>
                <a:latin typeface="+mj-ea"/>
                <a:ea typeface="+mj-ea"/>
              </a:rPr>
              <a:t>视</a:t>
            </a:r>
            <a:r>
              <a:rPr lang="zh-CN" altLang="en-US" sz="2800" dirty="0" smtClean="0">
                <a:solidFill>
                  <a:schemeClr val="tx1"/>
                </a:solidFill>
                <a:latin typeface="+mj-ea"/>
                <a:ea typeface="+mj-ea"/>
              </a:rPr>
              <a:t>网中所有点均为待定点，即</a:t>
            </a:r>
          </a:p>
          <a:p>
            <a:pPr eaLnBrk="1" hangingPunct="1">
              <a:buNone/>
            </a:pPr>
            <a:r>
              <a:rPr lang="zh-CN" altLang="en-US" sz="2800" dirty="0" smtClean="0">
                <a:solidFill>
                  <a:schemeClr val="tx1"/>
                </a:solidFill>
                <a:latin typeface="+mj-ea"/>
                <a:ea typeface="+mj-ea"/>
              </a:rPr>
              <a:t>        参数个数</a:t>
            </a:r>
            <a:r>
              <a:rPr lang="en-US" altLang="zh-CN" sz="2800" dirty="0" smtClean="0">
                <a:solidFill>
                  <a:schemeClr val="tx1"/>
                </a:solidFill>
                <a:latin typeface="+mj-ea"/>
                <a:ea typeface="+mj-ea"/>
              </a:rPr>
              <a:t>u</a:t>
            </a:r>
            <a:r>
              <a:rPr lang="zh-CN" altLang="en-US" sz="2800" dirty="0" smtClean="0">
                <a:solidFill>
                  <a:schemeClr val="tx1"/>
                </a:solidFill>
                <a:latin typeface="+mj-ea"/>
                <a:ea typeface="+mj-ea"/>
              </a:rPr>
              <a:t>＝网中所有点数（水准网）</a:t>
            </a:r>
          </a:p>
          <a:p>
            <a:pPr eaLnBrk="1" hangingPunct="1">
              <a:buNone/>
            </a:pPr>
            <a:r>
              <a:rPr lang="zh-CN" altLang="en-US" sz="2800" dirty="0" smtClean="0">
                <a:solidFill>
                  <a:schemeClr val="tx1"/>
                </a:solidFill>
                <a:latin typeface="+mj-ea"/>
                <a:ea typeface="+mj-ea"/>
              </a:rPr>
              <a:t>                  </a:t>
            </a:r>
            <a:r>
              <a:rPr lang="zh-CN" altLang="en-US" sz="2800" smtClean="0">
                <a:solidFill>
                  <a:schemeClr val="tx1"/>
                </a:solidFill>
                <a:latin typeface="+mj-ea"/>
                <a:ea typeface="+mj-ea"/>
              </a:rPr>
              <a:t>或：</a:t>
            </a:r>
            <a:r>
              <a:rPr lang="en-US" altLang="zh-CN" sz="2800" smtClean="0">
                <a:solidFill>
                  <a:schemeClr val="tx1"/>
                </a:solidFill>
                <a:latin typeface="+mj-ea"/>
              </a:rPr>
              <a:t>u =</a:t>
            </a:r>
            <a:r>
              <a:rPr lang="zh-CN" altLang="en-US" sz="2800" smtClean="0">
                <a:solidFill>
                  <a:schemeClr val="tx1"/>
                </a:solidFill>
                <a:latin typeface="+mj-ea"/>
                <a:ea typeface="+mj-ea"/>
              </a:rPr>
              <a:t>网</a:t>
            </a:r>
            <a:r>
              <a:rPr lang="zh-CN" altLang="en-US" sz="2800" dirty="0" smtClean="0">
                <a:solidFill>
                  <a:schemeClr val="tx1"/>
                </a:solidFill>
                <a:latin typeface="+mj-ea"/>
                <a:ea typeface="+mj-ea"/>
              </a:rPr>
              <a:t>中所有点数</a:t>
            </a:r>
            <a:r>
              <a:rPr lang="en-US" altLang="zh-CN" sz="2800" dirty="0" smtClean="0">
                <a:solidFill>
                  <a:schemeClr val="tx1"/>
                </a:solidFill>
                <a:latin typeface="+mj-ea"/>
                <a:ea typeface="+mj-ea"/>
              </a:rPr>
              <a:t>×2</a:t>
            </a:r>
            <a:r>
              <a:rPr lang="zh-CN" altLang="en-US" sz="2800" dirty="0" smtClean="0">
                <a:solidFill>
                  <a:schemeClr val="tx1"/>
                </a:solidFill>
                <a:latin typeface="+mj-ea"/>
                <a:ea typeface="+mj-ea"/>
              </a:rPr>
              <a:t>（平面网）</a:t>
            </a:r>
          </a:p>
        </p:txBody>
      </p:sp>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10</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4"/>
          <p:cNvGraphicFramePr>
            <a:graphicFrameLocks noChangeAspect="1"/>
          </p:cNvGraphicFramePr>
          <p:nvPr>
            <p:ph idx="1"/>
          </p:nvPr>
        </p:nvGraphicFramePr>
        <p:xfrm>
          <a:off x="142845" y="785795"/>
          <a:ext cx="7715304" cy="2540335"/>
        </p:xfrm>
        <a:graphic>
          <a:graphicData uri="http://schemas.openxmlformats.org/presentationml/2006/ole">
            <p:oleObj spid="_x0000_s204802" name="公式" r:id="rId3" imgW="3162240" imgH="1041120" progId="Equation.3">
              <p:embed/>
            </p:oleObj>
          </a:graphicData>
        </a:graphic>
      </p:graphicFrame>
      <p:sp>
        <p:nvSpPr>
          <p:cNvPr id="3" name="灯片编号占位符 2"/>
          <p:cNvSpPr>
            <a:spLocks noGrp="1"/>
          </p:cNvSpPr>
          <p:nvPr>
            <p:ph type="sldNum" sz="quarter" idx="12"/>
          </p:nvPr>
        </p:nvSpPr>
        <p:spPr/>
        <p:txBody>
          <a:bodyPr/>
          <a:lstStyle/>
          <a:p>
            <a:pPr>
              <a:defRPr/>
            </a:pPr>
            <a:fld id="{7E4690C5-E9ED-4F00-BB42-B2796919A211}" type="slidenum">
              <a:rPr lang="zh-CN" altLang="en-US" smtClean="0"/>
              <a:pPr>
                <a:defRPr/>
              </a:pPr>
              <a:t>11</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TextBox 4"/>
          <p:cNvSpPr txBox="1"/>
          <p:nvPr/>
        </p:nvSpPr>
        <p:spPr>
          <a:xfrm>
            <a:off x="142844" y="0"/>
            <a:ext cx="4786346" cy="686726"/>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一、秩亏网平差原理</a:t>
            </a:r>
            <a:endParaRPr lang="zh-CN" altLang="en-US" sz="3200" b="1" dirty="0">
              <a:solidFill>
                <a:schemeClr val="accent4">
                  <a:lumMod val="75000"/>
                </a:schemeClr>
              </a:solidFill>
              <a:latin typeface="华文新魏" pitchFamily="2" charset="-122"/>
              <a:ea typeface="华文新魏" pitchFamily="2" charset="-122"/>
            </a:endParaRPr>
          </a:p>
        </p:txBody>
      </p:sp>
      <p:graphicFrame>
        <p:nvGraphicFramePr>
          <p:cNvPr id="204804" name="Object 4"/>
          <p:cNvGraphicFramePr>
            <a:graphicFrameLocks noChangeAspect="1"/>
          </p:cNvGraphicFramePr>
          <p:nvPr/>
        </p:nvGraphicFramePr>
        <p:xfrm>
          <a:off x="214282" y="3643314"/>
          <a:ext cx="8572500" cy="2886075"/>
        </p:xfrm>
        <a:graphic>
          <a:graphicData uri="http://schemas.openxmlformats.org/presentationml/2006/ole">
            <p:oleObj spid="_x0000_s204804" name="公式" r:id="rId5" imgW="3733560" imgH="1257120" progId="Equation.3">
              <p:embed/>
            </p:oleObj>
          </a:graphicData>
        </a:graphic>
      </p:graphicFrame>
      <p:sp>
        <p:nvSpPr>
          <p:cNvPr id="8" name="TextBox 7"/>
          <p:cNvSpPr txBox="1"/>
          <p:nvPr/>
        </p:nvSpPr>
        <p:spPr>
          <a:xfrm>
            <a:off x="4143372" y="5965448"/>
            <a:ext cx="3929090" cy="492443"/>
          </a:xfrm>
          <a:prstGeom prst="rect">
            <a:avLst/>
          </a:prstGeom>
          <a:noFill/>
        </p:spPr>
        <p:txBody>
          <a:bodyPr wrap="square" rtlCol="0">
            <a:spAutoFit/>
          </a:bodyPr>
          <a:lstStyle/>
          <a:p>
            <a:pPr>
              <a:lnSpc>
                <a:spcPct val="130000"/>
              </a:lnSpc>
            </a:pPr>
            <a:r>
              <a:rPr lang="zh-CN" altLang="en-US" sz="2000" b="1" smtClean="0">
                <a:solidFill>
                  <a:srgbClr val="FF0000"/>
                </a:solidFill>
                <a:latin typeface="微软雅黑" pitchFamily="34" charset="-122"/>
                <a:ea typeface="微软雅黑" pitchFamily="34" charset="-122"/>
              </a:rPr>
              <a:t>向量的二次范数与最小范数条件</a:t>
            </a:r>
            <a:endParaRPr lang="zh-CN" altLang="en-US" sz="2000" b="1"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a:xfrm>
            <a:off x="1" y="0"/>
            <a:ext cx="7858148" cy="571480"/>
          </a:xfrm>
        </p:spPr>
        <p:txBody>
          <a:bodyPr/>
          <a:lstStyle/>
          <a:p>
            <a:pPr eaLnBrk="1" hangingPunct="1"/>
            <a:r>
              <a:rPr lang="zh-CN" altLang="en-US" b="1" dirty="0" smtClean="0">
                <a:solidFill>
                  <a:srgbClr val="1C69BE"/>
                </a:solidFill>
              </a:rPr>
              <a:t>秩</a:t>
            </a:r>
            <a:r>
              <a:rPr lang="zh-CN" altLang="en-US" b="1" smtClean="0">
                <a:solidFill>
                  <a:srgbClr val="1C69BE"/>
                </a:solidFill>
              </a:rPr>
              <a:t>亏网</a:t>
            </a:r>
            <a:r>
              <a:rPr altLang="en-US" b="1" smtClean="0">
                <a:solidFill>
                  <a:srgbClr val="1C69BE"/>
                </a:solidFill>
              </a:rPr>
              <a:t>（将网中所有点均设为待定点）</a:t>
            </a:r>
            <a:r>
              <a:rPr lang="zh-CN" altLang="en-US" b="1" smtClean="0">
                <a:solidFill>
                  <a:srgbClr val="1C69BE"/>
                </a:solidFill>
              </a:rPr>
              <a:t>平</a:t>
            </a:r>
            <a:r>
              <a:rPr lang="zh-CN" altLang="en-US" b="1" dirty="0" smtClean="0">
                <a:solidFill>
                  <a:srgbClr val="1C69BE"/>
                </a:solidFill>
              </a:rPr>
              <a:t>差的几种类型</a:t>
            </a:r>
          </a:p>
        </p:txBody>
      </p:sp>
      <p:graphicFrame>
        <p:nvGraphicFramePr>
          <p:cNvPr id="9218" name="Object 4"/>
          <p:cNvGraphicFramePr>
            <a:graphicFrameLocks noChangeAspect="1"/>
          </p:cNvGraphicFramePr>
          <p:nvPr>
            <p:ph idx="1"/>
          </p:nvPr>
        </p:nvGraphicFramePr>
        <p:xfrm>
          <a:off x="142844" y="785794"/>
          <a:ext cx="8786874" cy="3600599"/>
        </p:xfrm>
        <a:graphic>
          <a:graphicData uri="http://schemas.openxmlformats.org/presentationml/2006/ole">
            <p:oleObj spid="_x0000_s205826" name="公式" r:id="rId3" imgW="4152600" imgH="1701720" progId="Equation.3">
              <p:embed/>
            </p:oleObj>
          </a:graphicData>
        </a:graphic>
      </p:graphicFrame>
      <p:sp>
        <p:nvSpPr>
          <p:cNvPr id="9220" name="TextBox 3"/>
          <p:cNvSpPr txBox="1">
            <a:spLocks noChangeArrowheads="1"/>
          </p:cNvSpPr>
          <p:nvPr/>
        </p:nvSpPr>
        <p:spPr bwMode="auto">
          <a:xfrm>
            <a:off x="0" y="4500570"/>
            <a:ext cx="9144000" cy="1477328"/>
          </a:xfrm>
          <a:prstGeom prst="rect">
            <a:avLst/>
          </a:prstGeom>
          <a:noFill/>
          <a:ln w="9525">
            <a:noFill/>
            <a:miter lim="800000"/>
            <a:headEnd/>
            <a:tailEnd/>
          </a:ln>
        </p:spPr>
        <p:txBody>
          <a:bodyPr wrap="square">
            <a:spAutoFit/>
          </a:bodyPr>
          <a:lstStyle/>
          <a:p>
            <a:pPr>
              <a:lnSpc>
                <a:spcPct val="150000"/>
              </a:lnSpc>
            </a:pPr>
            <a:r>
              <a:rPr lang="zh-CN" altLang="en-US" sz="2000">
                <a:latin typeface="+mj-ea"/>
                <a:ea typeface="+mj-ea"/>
              </a:rPr>
              <a:t>以上</a:t>
            </a:r>
            <a:r>
              <a:rPr lang="zh-CN" altLang="en-US" sz="2000" smtClean="0">
                <a:latin typeface="+mj-ea"/>
                <a:ea typeface="+mj-ea"/>
              </a:rPr>
              <a:t>几种秩亏网平差法</a:t>
            </a:r>
            <a:r>
              <a:rPr lang="zh-CN" altLang="en-US" sz="2000">
                <a:latin typeface="+mj-ea"/>
                <a:ea typeface="+mj-ea"/>
              </a:rPr>
              <a:t>均</a:t>
            </a:r>
            <a:r>
              <a:rPr lang="zh-CN" altLang="en-US" sz="2000" smtClean="0">
                <a:latin typeface="+mj-ea"/>
                <a:ea typeface="+mj-ea"/>
              </a:rPr>
              <a:t>是在遵循最小二乘原则外</a:t>
            </a:r>
            <a:r>
              <a:rPr lang="zh-CN" altLang="en-US" sz="2000" dirty="0" smtClean="0">
                <a:latin typeface="+mj-ea"/>
                <a:ea typeface="+mj-ea"/>
              </a:rPr>
              <a:t>，再</a:t>
            </a:r>
            <a:r>
              <a:rPr lang="zh-CN" altLang="en-US" sz="2000" dirty="0">
                <a:latin typeface="+mj-ea"/>
                <a:ea typeface="+mj-ea"/>
              </a:rPr>
              <a:t>对解</a:t>
            </a:r>
            <a:r>
              <a:rPr lang="zh-CN" altLang="en-US" sz="2000">
                <a:latin typeface="+mj-ea"/>
                <a:ea typeface="+mj-ea"/>
              </a:rPr>
              <a:t>向量</a:t>
            </a:r>
            <a:r>
              <a:rPr lang="en-US" altLang="zh-CN" sz="2000" smtClean="0">
                <a:latin typeface="+mj-ea"/>
                <a:ea typeface="+mj-ea"/>
              </a:rPr>
              <a:t>x</a:t>
            </a:r>
            <a:r>
              <a:rPr lang="zh-CN" altLang="en-US" sz="2000" smtClean="0">
                <a:latin typeface="+mj-ea"/>
                <a:ea typeface="+mj-ea"/>
              </a:rPr>
              <a:t>增加不同的约束条件。</a:t>
            </a:r>
            <a:r>
              <a:rPr lang="zh-CN" altLang="en-US" sz="2000" dirty="0">
                <a:latin typeface="+mj-ea"/>
                <a:ea typeface="+mj-ea"/>
              </a:rPr>
              <a:t>所以几种解法得到的参数</a:t>
            </a:r>
            <a:r>
              <a:rPr lang="zh-CN" altLang="en-US" sz="2000">
                <a:latin typeface="+mj-ea"/>
                <a:ea typeface="+mj-ea"/>
              </a:rPr>
              <a:t>解</a:t>
            </a:r>
            <a:r>
              <a:rPr lang="en-US" altLang="zh-CN" sz="2000" smtClean="0">
                <a:latin typeface="+mj-ea"/>
                <a:ea typeface="+mj-ea"/>
              </a:rPr>
              <a:t>x</a:t>
            </a:r>
            <a:r>
              <a:rPr lang="zh-CN" altLang="en-US" sz="2000" smtClean="0">
                <a:latin typeface="+mj-ea"/>
                <a:ea typeface="+mj-ea"/>
              </a:rPr>
              <a:t>及其协因数阵</a:t>
            </a:r>
            <a:r>
              <a:rPr lang="en-US" altLang="zh-CN" sz="2000" smtClean="0">
                <a:latin typeface="+mj-ea"/>
                <a:ea typeface="+mj-ea"/>
              </a:rPr>
              <a:t>Q</a:t>
            </a:r>
            <a:r>
              <a:rPr lang="en-US" altLang="zh-CN" sz="2000" baseline="-25000" smtClean="0">
                <a:latin typeface="+mj-ea"/>
                <a:ea typeface="+mj-ea"/>
              </a:rPr>
              <a:t>xx</a:t>
            </a:r>
            <a:r>
              <a:rPr lang="zh-CN" altLang="en-US" sz="2000" smtClean="0">
                <a:latin typeface="+mj-ea"/>
                <a:ea typeface="+mj-ea"/>
              </a:rPr>
              <a:t>是</a:t>
            </a:r>
            <a:r>
              <a:rPr lang="zh-CN" altLang="en-US" sz="2000" dirty="0">
                <a:latin typeface="+mj-ea"/>
                <a:ea typeface="+mj-ea"/>
              </a:rPr>
              <a:t>不同的，</a:t>
            </a:r>
            <a:r>
              <a:rPr lang="zh-CN" altLang="en-US" sz="2000">
                <a:latin typeface="+mj-ea"/>
                <a:ea typeface="+mj-ea"/>
              </a:rPr>
              <a:t>但</a:t>
            </a:r>
            <a:r>
              <a:rPr lang="zh-CN" altLang="en-US" sz="2000" smtClean="0">
                <a:latin typeface="+mj-ea"/>
                <a:ea typeface="+mj-ea"/>
              </a:rPr>
              <a:t>改正数向量</a:t>
            </a:r>
            <a:r>
              <a:rPr lang="en-US" altLang="zh-CN" sz="2000" dirty="0">
                <a:latin typeface="+mj-ea"/>
                <a:ea typeface="+mj-ea"/>
              </a:rPr>
              <a:t>V</a:t>
            </a:r>
            <a:r>
              <a:rPr lang="zh-CN" altLang="en-US" sz="2000" dirty="0">
                <a:latin typeface="+mj-ea"/>
                <a:ea typeface="+mj-ea"/>
              </a:rPr>
              <a:t>是相同的，且与经典平差的</a:t>
            </a:r>
            <a:r>
              <a:rPr lang="en-US" altLang="zh-CN" sz="2000" dirty="0">
                <a:latin typeface="+mj-ea"/>
                <a:ea typeface="+mj-ea"/>
              </a:rPr>
              <a:t>V</a:t>
            </a:r>
            <a:r>
              <a:rPr lang="zh-CN" altLang="en-US" sz="2000" dirty="0">
                <a:latin typeface="+mj-ea"/>
                <a:ea typeface="+mj-ea"/>
              </a:rPr>
              <a:t>相同。</a:t>
            </a:r>
          </a:p>
        </p:txBody>
      </p:sp>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12</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205827" name="Object 4"/>
          <p:cNvGraphicFramePr>
            <a:graphicFrameLocks noChangeAspect="1"/>
          </p:cNvGraphicFramePr>
          <p:nvPr/>
        </p:nvGraphicFramePr>
        <p:xfrm>
          <a:off x="142844" y="6107611"/>
          <a:ext cx="7429552" cy="409122"/>
        </p:xfrm>
        <a:graphic>
          <a:graphicData uri="http://schemas.openxmlformats.org/presentationml/2006/ole">
            <p:oleObj spid="_x0000_s205827" name="公式" r:id="rId5" imgW="3924000" imgH="21564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0" y="0"/>
            <a:ext cx="8240713" cy="827088"/>
          </a:xfrm>
        </p:spPr>
        <p:txBody>
          <a:bodyPr/>
          <a:lstStyle/>
          <a:p>
            <a:pPr eaLnBrk="1" hangingPunct="1"/>
            <a:r>
              <a:rPr altLang="en-US" sz="3200" b="1" smtClean="0">
                <a:solidFill>
                  <a:schemeClr val="accent4">
                    <a:lumMod val="75000"/>
                  </a:schemeClr>
                </a:solidFill>
                <a:latin typeface="华文新魏" pitchFamily="2" charset="-122"/>
                <a:ea typeface="华文新魏" pitchFamily="2" charset="-122"/>
              </a:rPr>
              <a:t>二</a:t>
            </a:r>
            <a:r>
              <a:rPr lang="zh-CN" altLang="en-US" sz="3200" b="1" smtClean="0">
                <a:solidFill>
                  <a:schemeClr val="accent4">
                    <a:lumMod val="75000"/>
                  </a:schemeClr>
                </a:solidFill>
                <a:latin typeface="华文新魏" pitchFamily="2" charset="-122"/>
                <a:ea typeface="华文新魏" pitchFamily="2" charset="-122"/>
              </a:rPr>
              <a:t>、</a:t>
            </a:r>
            <a:r>
              <a:rPr lang="zh-CN" altLang="en-US" sz="3200" b="1" dirty="0" smtClean="0">
                <a:solidFill>
                  <a:schemeClr val="accent4">
                    <a:lumMod val="75000"/>
                  </a:schemeClr>
                </a:solidFill>
                <a:latin typeface="华文新魏" pitchFamily="2" charset="-122"/>
                <a:ea typeface="华文新魏" pitchFamily="2" charset="-122"/>
              </a:rPr>
              <a:t>用广义逆法进行秩亏网平差</a:t>
            </a:r>
          </a:p>
        </p:txBody>
      </p:sp>
      <p:graphicFrame>
        <p:nvGraphicFramePr>
          <p:cNvPr id="10242" name="Object 4"/>
          <p:cNvGraphicFramePr>
            <a:graphicFrameLocks noChangeAspect="1"/>
          </p:cNvGraphicFramePr>
          <p:nvPr>
            <p:ph idx="1"/>
          </p:nvPr>
        </p:nvGraphicFramePr>
        <p:xfrm>
          <a:off x="214282" y="714356"/>
          <a:ext cx="6661150" cy="1266825"/>
        </p:xfrm>
        <a:graphic>
          <a:graphicData uri="http://schemas.openxmlformats.org/presentationml/2006/ole">
            <p:oleObj spid="_x0000_s206850" name="公式" r:id="rId3" imgW="3873240" imgH="73656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13</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068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6851" name="Object 3"/>
          <p:cNvGraphicFramePr>
            <a:graphicFrameLocks noChangeAspect="1"/>
          </p:cNvGraphicFramePr>
          <p:nvPr/>
        </p:nvGraphicFramePr>
        <p:xfrm>
          <a:off x="214282" y="2214554"/>
          <a:ext cx="8572560" cy="1733603"/>
        </p:xfrm>
        <a:graphic>
          <a:graphicData uri="http://schemas.openxmlformats.org/presentationml/2006/ole">
            <p:oleObj spid="_x0000_s206851" name="公式" r:id="rId5" imgW="4419360" imgH="888840" progId="Equation.3">
              <p:embed/>
            </p:oleObj>
          </a:graphicData>
        </a:graphic>
      </p:graphicFrame>
      <p:sp>
        <p:nvSpPr>
          <p:cNvPr id="2068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206853" name="Object 5"/>
          <p:cNvGraphicFramePr>
            <a:graphicFrameLocks noChangeAspect="1"/>
          </p:cNvGraphicFramePr>
          <p:nvPr/>
        </p:nvGraphicFramePr>
        <p:xfrm>
          <a:off x="2571736" y="4071942"/>
          <a:ext cx="2000264" cy="1010034"/>
        </p:xfrm>
        <a:graphic>
          <a:graphicData uri="http://schemas.openxmlformats.org/presentationml/2006/ole">
            <p:oleObj spid="_x0000_s206853" name="公式" r:id="rId6" imgW="965200" imgH="482600" progId="Equation.3">
              <p:embed/>
            </p:oleObj>
          </a:graphicData>
        </a:graphic>
      </p:graphicFrame>
      <p:graphicFrame>
        <p:nvGraphicFramePr>
          <p:cNvPr id="206856" name="Object 4"/>
          <p:cNvGraphicFramePr>
            <a:graphicFrameLocks noChangeAspect="1"/>
          </p:cNvGraphicFramePr>
          <p:nvPr/>
        </p:nvGraphicFramePr>
        <p:xfrm>
          <a:off x="187325" y="5108575"/>
          <a:ext cx="8697913" cy="1606550"/>
        </p:xfrm>
        <a:graphic>
          <a:graphicData uri="http://schemas.openxmlformats.org/presentationml/2006/ole">
            <p:oleObj spid="_x0000_s206856" name="公式" r:id="rId7" imgW="4965480" imgH="93960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14</a:t>
            </a:fld>
            <a:endParaRPr lang="zh-CN" altLang="en-US"/>
          </a:p>
        </p:txBody>
      </p:sp>
      <p:graphicFrame>
        <p:nvGraphicFramePr>
          <p:cNvPr id="232450" name="Object 4"/>
          <p:cNvGraphicFramePr>
            <a:graphicFrameLocks noChangeAspect="1"/>
          </p:cNvGraphicFramePr>
          <p:nvPr/>
        </p:nvGraphicFramePr>
        <p:xfrm>
          <a:off x="428596" y="214290"/>
          <a:ext cx="4071966" cy="3039056"/>
        </p:xfrm>
        <a:graphic>
          <a:graphicData uri="http://schemas.openxmlformats.org/presentationml/2006/ole">
            <p:oleObj spid="_x0000_s232450" name="公式" r:id="rId3" imgW="1803240" imgH="1346040" progId="Equation.3">
              <p:embed/>
            </p:oleObj>
          </a:graphicData>
        </a:graphic>
      </p:graphicFrame>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232451" name="Object 4"/>
          <p:cNvGraphicFramePr>
            <a:graphicFrameLocks noChangeAspect="1"/>
          </p:cNvGraphicFramePr>
          <p:nvPr/>
        </p:nvGraphicFramePr>
        <p:xfrm>
          <a:off x="214282" y="3500438"/>
          <a:ext cx="8736043" cy="3061442"/>
        </p:xfrm>
        <a:graphic>
          <a:graphicData uri="http://schemas.openxmlformats.org/presentationml/2006/ole">
            <p:oleObj spid="_x0000_s232451" name="公式" r:id="rId5" imgW="4419360" imgH="1549080" progId="Equation.3">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4210" name="Object 4"/>
          <p:cNvGraphicFramePr>
            <a:graphicFrameLocks noChangeAspect="1"/>
          </p:cNvGraphicFramePr>
          <p:nvPr/>
        </p:nvGraphicFramePr>
        <p:xfrm>
          <a:off x="357158" y="785794"/>
          <a:ext cx="7572428" cy="3871221"/>
        </p:xfrm>
        <a:graphic>
          <a:graphicData uri="http://schemas.openxmlformats.org/presentationml/2006/ole">
            <p:oleObj spid="_x0000_s207874" name="公式" r:id="rId3" imgW="3377880" imgH="1726920" progId="Equation.3">
              <p:embed/>
            </p:oleObj>
          </a:graphicData>
        </a:graphic>
      </p:graphicFrame>
      <p:sp>
        <p:nvSpPr>
          <p:cNvPr id="3" name="灯片编号占位符 2"/>
          <p:cNvSpPr>
            <a:spLocks noGrp="1"/>
          </p:cNvSpPr>
          <p:nvPr>
            <p:ph type="sldNum" sz="quarter" idx="12"/>
          </p:nvPr>
        </p:nvSpPr>
        <p:spPr/>
        <p:txBody>
          <a:bodyPr/>
          <a:lstStyle/>
          <a:p>
            <a:pPr>
              <a:defRPr/>
            </a:pPr>
            <a:fld id="{008083A2-84D4-4BD8-97ED-7867E779500A}" type="slidenum">
              <a:rPr lang="zh-CN" altLang="en-US" smtClean="0"/>
              <a:pPr>
                <a:defRPr/>
              </a:pPr>
              <a:t>15</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207875" name="Object 7"/>
          <p:cNvGraphicFramePr>
            <a:graphicFrameLocks noChangeAspect="1"/>
          </p:cNvGraphicFramePr>
          <p:nvPr/>
        </p:nvGraphicFramePr>
        <p:xfrm>
          <a:off x="500034" y="4857760"/>
          <a:ext cx="6818312" cy="1546225"/>
        </p:xfrm>
        <a:graphic>
          <a:graphicData uri="http://schemas.openxmlformats.org/presentationml/2006/ole">
            <p:oleObj spid="_x0000_s207875" name="公式" r:id="rId5" imgW="3301920" imgH="749160"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90" name="Object 7"/>
          <p:cNvGraphicFramePr>
            <a:graphicFrameLocks noChangeAspect="1"/>
          </p:cNvGraphicFramePr>
          <p:nvPr/>
        </p:nvGraphicFramePr>
        <p:xfrm>
          <a:off x="357158" y="214290"/>
          <a:ext cx="8142288" cy="6357938"/>
        </p:xfrm>
        <a:graphic>
          <a:graphicData uri="http://schemas.openxmlformats.org/presentationml/2006/ole">
            <p:oleObj spid="_x0000_s209922" name="公式" r:id="rId3" imgW="3416040" imgH="2666880" progId="Equation.3">
              <p:embed/>
            </p:oleObj>
          </a:graphicData>
        </a:graphic>
      </p:graphicFrame>
      <p:sp>
        <p:nvSpPr>
          <p:cNvPr id="3" name="灯片编号占位符 2"/>
          <p:cNvSpPr>
            <a:spLocks noGrp="1"/>
          </p:cNvSpPr>
          <p:nvPr>
            <p:ph type="sldNum" sz="quarter" idx="12"/>
          </p:nvPr>
        </p:nvSpPr>
        <p:spPr/>
        <p:txBody>
          <a:bodyPr/>
          <a:lstStyle/>
          <a:p>
            <a:pPr>
              <a:defRPr/>
            </a:pPr>
            <a:fld id="{008083A2-84D4-4BD8-97ED-7867E779500A}" type="slidenum">
              <a:rPr lang="zh-CN" altLang="en-US" smtClean="0"/>
              <a:pPr>
                <a:defRPr/>
              </a:pPr>
              <a:t>16</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4"/>
          <p:cNvGraphicFramePr>
            <a:graphicFrameLocks noChangeAspect="1"/>
          </p:cNvGraphicFramePr>
          <p:nvPr>
            <p:ph/>
          </p:nvPr>
        </p:nvGraphicFramePr>
        <p:xfrm>
          <a:off x="317500" y="142875"/>
          <a:ext cx="8088313" cy="6430963"/>
        </p:xfrm>
        <a:graphic>
          <a:graphicData uri="http://schemas.openxmlformats.org/presentationml/2006/ole">
            <p:oleObj spid="_x0000_s210946" name="公式" r:id="rId3" imgW="4089240" imgH="3251160" progId="Equation.3">
              <p:embed/>
            </p:oleObj>
          </a:graphicData>
        </a:graphic>
      </p:graphicFrame>
      <p:sp>
        <p:nvSpPr>
          <p:cNvPr id="3" name="灯片编号占位符 2"/>
          <p:cNvSpPr>
            <a:spLocks noGrp="1"/>
          </p:cNvSpPr>
          <p:nvPr>
            <p:ph type="sldNum" sz="quarter" idx="12"/>
          </p:nvPr>
        </p:nvSpPr>
        <p:spPr/>
        <p:txBody>
          <a:bodyPr/>
          <a:lstStyle/>
          <a:p>
            <a:pPr>
              <a:defRPr/>
            </a:pPr>
            <a:fld id="{1A05FDD1-A659-4E2B-957D-A4F003D98142}" type="slidenum">
              <a:rPr lang="en-US" altLang="zh-CN" smtClean="0"/>
              <a:pPr>
                <a:defRPr/>
              </a:pPr>
              <a:t>17</a:t>
            </a:fld>
            <a:endParaRPr lang="en-US" altLang="zh-CN"/>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4"/>
          <p:cNvGraphicFramePr>
            <a:graphicFrameLocks noChangeAspect="1"/>
          </p:cNvGraphicFramePr>
          <p:nvPr>
            <p:ph idx="1"/>
          </p:nvPr>
        </p:nvGraphicFramePr>
        <p:xfrm>
          <a:off x="428596" y="785794"/>
          <a:ext cx="7962900" cy="5737225"/>
        </p:xfrm>
        <a:graphic>
          <a:graphicData uri="http://schemas.openxmlformats.org/presentationml/2006/ole">
            <p:oleObj spid="_x0000_s211970" name="公式" r:id="rId3" imgW="3543120" imgH="2552400" progId="Equation.3">
              <p:embed/>
            </p:oleObj>
          </a:graphicData>
        </a:graphic>
      </p:graphicFrame>
      <p:sp>
        <p:nvSpPr>
          <p:cNvPr id="3" name="灯片编号占位符 2"/>
          <p:cNvSpPr>
            <a:spLocks noGrp="1"/>
          </p:cNvSpPr>
          <p:nvPr>
            <p:ph type="sldNum" sz="quarter" idx="12"/>
          </p:nvPr>
        </p:nvSpPr>
        <p:spPr/>
        <p:txBody>
          <a:bodyPr/>
          <a:lstStyle/>
          <a:p>
            <a:pPr>
              <a:defRPr/>
            </a:pPr>
            <a:fld id="{7E4690C5-E9ED-4F00-BB42-B2796919A211}" type="slidenum">
              <a:rPr lang="zh-CN" altLang="en-US" smtClean="0"/>
              <a:pPr>
                <a:defRPr/>
              </a:pPr>
              <a:t>18</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4"/>
          <p:cNvGraphicFramePr>
            <a:graphicFrameLocks noChangeAspect="1"/>
          </p:cNvGraphicFramePr>
          <p:nvPr>
            <p:ph/>
          </p:nvPr>
        </p:nvGraphicFramePr>
        <p:xfrm>
          <a:off x="285720" y="714356"/>
          <a:ext cx="8338879" cy="5929354"/>
        </p:xfrm>
        <a:graphic>
          <a:graphicData uri="http://schemas.openxmlformats.org/presentationml/2006/ole">
            <p:oleObj spid="_x0000_s212994" name="公式" r:id="rId3" imgW="4000320" imgH="2844720" progId="Equation.3">
              <p:embed/>
            </p:oleObj>
          </a:graphicData>
        </a:graphic>
      </p:graphicFrame>
      <p:sp>
        <p:nvSpPr>
          <p:cNvPr id="3" name="灯片编号占位符 2"/>
          <p:cNvSpPr>
            <a:spLocks noGrp="1"/>
          </p:cNvSpPr>
          <p:nvPr>
            <p:ph type="sldNum" sz="quarter" idx="12"/>
          </p:nvPr>
        </p:nvSpPr>
        <p:spPr/>
        <p:txBody>
          <a:bodyPr/>
          <a:lstStyle/>
          <a:p>
            <a:pPr>
              <a:defRPr/>
            </a:pPr>
            <a:fld id="{1A05FDD1-A659-4E2B-957D-A4F003D98142}" type="slidenum">
              <a:rPr lang="en-US" altLang="zh-CN" smtClean="0"/>
              <a:pPr>
                <a:defRPr/>
              </a:pPr>
              <a:t>19</a:t>
            </a:fld>
            <a:endParaRPr lang="en-US" altLang="zh-CN"/>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a:xfrm>
            <a:off x="0" y="0"/>
            <a:ext cx="8858280" cy="460375"/>
          </a:xfrm>
          <a:prstGeom prst="rect">
            <a:avLst/>
          </a:prstGeom>
          <a:noFill/>
        </p:spPr>
        <p:txBody>
          <a:bodyPr/>
          <a:lstStyle/>
          <a:p>
            <a:pPr>
              <a:defRPr/>
            </a:pPr>
            <a:r>
              <a:rPr lang="en-US" altLang="zh-CN" sz="3200" b="1" smtClean="0">
                <a:solidFill>
                  <a:srgbClr val="193B30"/>
                </a:solidFill>
                <a:latin typeface="微软雅黑" pitchFamily="34" charset="-122"/>
                <a:ea typeface="微软雅黑" pitchFamily="34" charset="-122"/>
                <a:cs typeface="+mj-cs"/>
              </a:rPr>
              <a:t>10.1 </a:t>
            </a:r>
            <a:r>
              <a:rPr lang="zh-CN" altLang="en-US" sz="3200" b="1" smtClean="0">
                <a:solidFill>
                  <a:srgbClr val="193B30"/>
                </a:solidFill>
                <a:latin typeface="微软雅黑" pitchFamily="34" charset="-122"/>
                <a:ea typeface="微软雅黑" pitchFamily="34" charset="-122"/>
                <a:cs typeface="+mj-cs"/>
              </a:rPr>
              <a:t>序贯平差法</a:t>
            </a:r>
            <a:r>
              <a:rPr lang="en-US" altLang="zh-CN" sz="3200" b="1" smtClean="0">
                <a:solidFill>
                  <a:srgbClr val="193B30"/>
                </a:solidFill>
                <a:latin typeface="微软雅黑" pitchFamily="34" charset="-122"/>
                <a:ea typeface="微软雅黑" pitchFamily="34" charset="-122"/>
                <a:cs typeface="+mj-cs"/>
              </a:rPr>
              <a:t>--</a:t>
            </a:r>
            <a:r>
              <a:rPr lang="zh-CN" altLang="en-US" sz="3200" b="1" smtClean="0">
                <a:solidFill>
                  <a:srgbClr val="193B30"/>
                </a:solidFill>
                <a:latin typeface="微软雅黑" pitchFamily="34" charset="-122"/>
                <a:ea typeface="微软雅黑" pitchFamily="34" charset="-122"/>
                <a:cs typeface="+mj-cs"/>
              </a:rPr>
              <a:t>加权递</a:t>
            </a:r>
            <a:r>
              <a:rPr lang="zh-CN" altLang="en-US" sz="3200" b="1" dirty="0" smtClean="0">
                <a:solidFill>
                  <a:srgbClr val="193B30"/>
                </a:solidFill>
                <a:latin typeface="微软雅黑" pitchFamily="34" charset="-122"/>
                <a:ea typeface="微软雅黑" pitchFamily="34" charset="-122"/>
                <a:cs typeface="+mj-cs"/>
              </a:rPr>
              <a:t>推最小二</a:t>
            </a:r>
            <a:r>
              <a:rPr lang="zh-CN" altLang="en-US" sz="3200" b="1" smtClean="0">
                <a:solidFill>
                  <a:srgbClr val="193B30"/>
                </a:solidFill>
                <a:latin typeface="微软雅黑" pitchFamily="34" charset="-122"/>
                <a:ea typeface="微软雅黑" pitchFamily="34" charset="-122"/>
                <a:cs typeface="+mj-cs"/>
              </a:rPr>
              <a:t>乘算法</a:t>
            </a:r>
            <a:endParaRPr lang="zh-CN" altLang="en-US" sz="3200" b="1" dirty="0">
              <a:solidFill>
                <a:srgbClr val="193B30"/>
              </a:solidFill>
              <a:latin typeface="微软雅黑" pitchFamily="34" charset="-122"/>
              <a:ea typeface="微软雅黑" pitchFamily="34" charset="-122"/>
              <a:cs typeface="+mj-cs"/>
            </a:endParaRPr>
          </a:p>
        </p:txBody>
      </p:sp>
      <p:sp>
        <p:nvSpPr>
          <p:cNvPr id="3" name="TextBox 2"/>
          <p:cNvSpPr txBox="1"/>
          <p:nvPr/>
        </p:nvSpPr>
        <p:spPr>
          <a:xfrm>
            <a:off x="142844" y="642918"/>
            <a:ext cx="9001156" cy="6093976"/>
          </a:xfrm>
          <a:prstGeom prst="rect">
            <a:avLst/>
          </a:prstGeom>
          <a:noFill/>
        </p:spPr>
        <p:txBody>
          <a:bodyPr wrap="square">
            <a:spAutoFit/>
          </a:bodyPr>
          <a:lstStyle/>
          <a:p>
            <a:pPr>
              <a:lnSpc>
                <a:spcPct val="130000"/>
              </a:lnSpc>
              <a:defRPr/>
            </a:pPr>
            <a:r>
              <a:rPr lang="zh-CN" altLang="en-US" sz="2000" b="1" smtClean="0">
                <a:latin typeface="微软雅黑" pitchFamily="34" charset="-122"/>
                <a:ea typeface="微软雅黑" pitchFamily="34" charset="-122"/>
              </a:rPr>
              <a:t>最小二乘法一次性完成计算的缺陷：</a:t>
            </a:r>
            <a:endParaRPr lang="en-US" altLang="zh-CN" sz="2000" b="1" dirty="0">
              <a:latin typeface="微软雅黑" pitchFamily="34" charset="-122"/>
              <a:ea typeface="微软雅黑" pitchFamily="34" charset="-122"/>
            </a:endParaRPr>
          </a:p>
          <a:p>
            <a:pPr>
              <a:lnSpc>
                <a:spcPct val="130000"/>
              </a:lnSpc>
              <a:defRPr/>
            </a:pPr>
            <a:r>
              <a:rPr lang="en-US" altLang="zh-CN" sz="2000" dirty="0">
                <a:latin typeface="微软雅黑" pitchFamily="34" charset="-122"/>
                <a:ea typeface="微软雅黑" pitchFamily="34" charset="-122"/>
              </a:rPr>
              <a:t>1</a:t>
            </a:r>
            <a:r>
              <a:rPr lang="zh-CN" altLang="en-US" sz="2000" dirty="0">
                <a:latin typeface="微软雅黑" pitchFamily="34" charset="-122"/>
                <a:ea typeface="微软雅黑" pitchFamily="34" charset="-122"/>
              </a:rPr>
              <a:t>）观测数据量越多，设计矩阵</a:t>
            </a:r>
            <a:r>
              <a:rPr lang="en-US" altLang="zh-CN" sz="2000" dirty="0">
                <a:latin typeface="微软雅黑" pitchFamily="34" charset="-122"/>
                <a:ea typeface="微软雅黑" pitchFamily="34" charset="-122"/>
              </a:rPr>
              <a:t>B</a:t>
            </a:r>
            <a:r>
              <a:rPr lang="zh-CN" altLang="en-US" sz="2000" dirty="0">
                <a:latin typeface="微软雅黑" pitchFamily="34" charset="-122"/>
                <a:ea typeface="微软雅黑" pitchFamily="34" charset="-122"/>
              </a:rPr>
              <a:t>的阶数就越高，计算机的计算量加大，存储量也很大；</a:t>
            </a:r>
            <a:endParaRPr lang="en-US" altLang="zh-CN" sz="2000" dirty="0">
              <a:latin typeface="微软雅黑" pitchFamily="34" charset="-122"/>
              <a:ea typeface="微软雅黑" pitchFamily="34" charset="-122"/>
            </a:endParaRPr>
          </a:p>
          <a:p>
            <a:pPr>
              <a:lnSpc>
                <a:spcPct val="130000"/>
              </a:lnSpc>
              <a:defRPr/>
            </a:pPr>
            <a:r>
              <a:rPr lang="en-US" altLang="zh-CN" sz="2000" dirty="0">
                <a:latin typeface="微软雅黑" pitchFamily="34" charset="-122"/>
                <a:ea typeface="微软雅黑" pitchFamily="34" charset="-122"/>
              </a:rPr>
              <a:t>2</a:t>
            </a:r>
            <a:r>
              <a:rPr lang="zh-CN" altLang="en-US" sz="2000" dirty="0">
                <a:latin typeface="微软雅黑" pitchFamily="34" charset="-122"/>
                <a:ea typeface="微软雅黑" pitchFamily="34" charset="-122"/>
              </a:rPr>
              <a:t>）每增加一次观测量，都必须重新计算法矩阵</a:t>
            </a:r>
            <a:r>
              <a:rPr lang="en-US" altLang="zh-CN" sz="2000" dirty="0">
                <a:latin typeface="微软雅黑" pitchFamily="34" charset="-122"/>
                <a:ea typeface="微软雅黑" pitchFamily="34" charset="-122"/>
              </a:rPr>
              <a:t>N</a:t>
            </a:r>
            <a:r>
              <a:rPr lang="zh-CN" altLang="en-US" sz="2000" dirty="0">
                <a:latin typeface="微软雅黑" pitchFamily="34" charset="-122"/>
                <a:ea typeface="微软雅黑" pitchFamily="34" charset="-122"/>
              </a:rPr>
              <a:t>；</a:t>
            </a:r>
            <a:endParaRPr lang="en-US" altLang="zh-CN" sz="2000" dirty="0">
              <a:latin typeface="微软雅黑" pitchFamily="34" charset="-122"/>
              <a:ea typeface="微软雅黑" pitchFamily="34" charset="-122"/>
            </a:endParaRPr>
          </a:p>
          <a:p>
            <a:pPr>
              <a:lnSpc>
                <a:spcPct val="130000"/>
              </a:lnSpc>
              <a:defRPr/>
            </a:pPr>
            <a:r>
              <a:rPr lang="en-US" altLang="zh-CN" sz="2000">
                <a:latin typeface="微软雅黑" pitchFamily="34" charset="-122"/>
                <a:ea typeface="微软雅黑" pitchFamily="34" charset="-122"/>
              </a:rPr>
              <a:t>3</a:t>
            </a:r>
            <a:r>
              <a:rPr lang="zh-CN" altLang="en-US" sz="2000" smtClean="0">
                <a:latin typeface="微软雅黑" pitchFamily="34" charset="-122"/>
                <a:ea typeface="微软雅黑" pitchFamily="34" charset="-122"/>
              </a:rPr>
              <a:t>）若出现</a:t>
            </a:r>
            <a:r>
              <a:rPr lang="en-US" altLang="zh-CN" sz="2000" dirty="0">
                <a:latin typeface="微软雅黑" pitchFamily="34" charset="-122"/>
                <a:ea typeface="微软雅黑" pitchFamily="34" charset="-122"/>
              </a:rPr>
              <a:t>B</a:t>
            </a:r>
            <a:r>
              <a:rPr lang="zh-CN" altLang="en-US" sz="2000" dirty="0">
                <a:latin typeface="微软雅黑" pitchFamily="34" charset="-122"/>
                <a:ea typeface="微软雅黑" pitchFamily="34" charset="-122"/>
              </a:rPr>
              <a:t>矩阵中列相关，则有病态问题产生，不能得到稳定的最小二乘估值。</a:t>
            </a:r>
            <a:endParaRPr lang="en-US" altLang="zh-CN" sz="2000" dirty="0">
              <a:latin typeface="微软雅黑" pitchFamily="34" charset="-122"/>
              <a:ea typeface="微软雅黑" pitchFamily="34" charset="-122"/>
            </a:endParaRPr>
          </a:p>
          <a:p>
            <a:pPr>
              <a:lnSpc>
                <a:spcPct val="130000"/>
              </a:lnSpc>
              <a:defRPr/>
            </a:pPr>
            <a:r>
              <a:rPr lang="en-US" altLang="zh-CN" sz="2000" dirty="0" smtClean="0">
                <a:latin typeface="微软雅黑" pitchFamily="34" charset="-122"/>
                <a:ea typeface="微软雅黑" pitchFamily="34" charset="-122"/>
              </a:rPr>
              <a:t>4</a:t>
            </a:r>
            <a:r>
              <a:rPr lang="zh-CN" altLang="en-US" sz="2000" dirty="0" smtClean="0">
                <a:latin typeface="微软雅黑" pitchFamily="34" charset="-122"/>
                <a:ea typeface="微软雅黑" pitchFamily="34" charset="-122"/>
              </a:rPr>
              <a:t>）当旧的平差已经完成，而又提供了新的观测资料时，若新旧资料全部一起重新平差，</a:t>
            </a:r>
            <a:r>
              <a:rPr lang="zh-CN" altLang="en-US" sz="2000" smtClean="0">
                <a:latin typeface="微软雅黑" pitchFamily="34" charset="-122"/>
                <a:ea typeface="微软雅黑" pitchFamily="34" charset="-122"/>
              </a:rPr>
              <a:t>则工作量很大。可用</a:t>
            </a:r>
            <a:r>
              <a:rPr lang="zh-CN" altLang="en-US" sz="2000" dirty="0" smtClean="0">
                <a:latin typeface="微软雅黑" pitchFamily="34" charset="-122"/>
                <a:ea typeface="微软雅黑" pitchFamily="34" charset="-122"/>
              </a:rPr>
              <a:t>序贯平差作“追加”平差。</a:t>
            </a:r>
            <a:endParaRPr lang="en-US" altLang="zh-CN" sz="2000" dirty="0">
              <a:latin typeface="微软雅黑" pitchFamily="34" charset="-122"/>
              <a:ea typeface="微软雅黑" pitchFamily="34" charset="-122"/>
            </a:endParaRPr>
          </a:p>
          <a:p>
            <a:pPr>
              <a:lnSpc>
                <a:spcPct val="130000"/>
              </a:lnSpc>
              <a:defRPr/>
            </a:pPr>
            <a:r>
              <a:rPr lang="zh-CN" altLang="en-US" sz="2000" b="1" smtClean="0">
                <a:solidFill>
                  <a:srgbClr val="C00000"/>
                </a:solidFill>
                <a:latin typeface="微软雅黑" pitchFamily="34" charset="-122"/>
                <a:ea typeface="微软雅黑" pitchFamily="34" charset="-122"/>
              </a:rPr>
              <a:t>递</a:t>
            </a:r>
            <a:r>
              <a:rPr lang="zh-CN" altLang="en-US" sz="2000" b="1" dirty="0">
                <a:solidFill>
                  <a:srgbClr val="C00000"/>
                </a:solidFill>
                <a:latin typeface="微软雅黑" pitchFamily="34" charset="-122"/>
                <a:ea typeface="微软雅黑" pitchFamily="34" charset="-122"/>
              </a:rPr>
              <a:t>推最小二乘</a:t>
            </a:r>
            <a:r>
              <a:rPr lang="zh-CN" altLang="en-US" sz="2000" b="1">
                <a:solidFill>
                  <a:srgbClr val="C00000"/>
                </a:solidFill>
                <a:latin typeface="微软雅黑" pitchFamily="34" charset="-122"/>
                <a:ea typeface="微软雅黑" pitchFamily="34" charset="-122"/>
              </a:rPr>
              <a:t>算法</a:t>
            </a:r>
            <a:r>
              <a:rPr lang="en-US" altLang="zh-CN" sz="2000" b="1" smtClean="0">
                <a:solidFill>
                  <a:srgbClr val="C00000"/>
                </a:solidFill>
                <a:latin typeface="微软雅黑" pitchFamily="34" charset="-122"/>
                <a:ea typeface="微软雅黑" pitchFamily="34" charset="-122"/>
              </a:rPr>
              <a:t>RLS(Recursive  </a:t>
            </a:r>
            <a:r>
              <a:rPr lang="en-US" altLang="zh-CN" sz="2000" b="1">
                <a:solidFill>
                  <a:srgbClr val="C00000"/>
                </a:solidFill>
                <a:latin typeface="微软雅黑" pitchFamily="34" charset="-122"/>
                <a:ea typeface="微软雅黑" pitchFamily="34" charset="-122"/>
              </a:rPr>
              <a:t>Least  </a:t>
            </a:r>
            <a:r>
              <a:rPr lang="en-US" altLang="zh-CN" sz="2000" b="1" smtClean="0">
                <a:solidFill>
                  <a:srgbClr val="C00000"/>
                </a:solidFill>
                <a:latin typeface="微软雅黑" pitchFamily="34" charset="-122"/>
                <a:ea typeface="微软雅黑" pitchFamily="34" charset="-122"/>
              </a:rPr>
              <a:t>Squares)</a:t>
            </a:r>
            <a:r>
              <a:rPr lang="zh-CN" altLang="en-US" sz="2000" b="1" smtClean="0">
                <a:solidFill>
                  <a:srgbClr val="C00000"/>
                </a:solidFill>
                <a:latin typeface="微软雅黑" pitchFamily="34" charset="-122"/>
                <a:ea typeface="微软雅黑" pitchFamily="34" charset="-122"/>
              </a:rPr>
              <a:t> 的</a:t>
            </a:r>
            <a:r>
              <a:rPr lang="zh-CN" altLang="en-US" sz="2000" b="1" dirty="0">
                <a:solidFill>
                  <a:srgbClr val="C00000"/>
                </a:solidFill>
                <a:latin typeface="微软雅黑" pitchFamily="34" charset="-122"/>
                <a:ea typeface="微软雅黑" pitchFamily="34" charset="-122"/>
              </a:rPr>
              <a:t>思想：</a:t>
            </a:r>
            <a:endParaRPr lang="en-US" altLang="zh-CN" sz="2000" b="1" dirty="0">
              <a:solidFill>
                <a:srgbClr val="C00000"/>
              </a:solidFill>
              <a:latin typeface="微软雅黑" pitchFamily="34" charset="-122"/>
              <a:ea typeface="微软雅黑" pitchFamily="34" charset="-122"/>
            </a:endParaRPr>
          </a:p>
          <a:p>
            <a:pPr>
              <a:lnSpc>
                <a:spcPct val="130000"/>
              </a:lnSpc>
              <a:defRPr/>
            </a:pPr>
            <a:r>
              <a:rPr lang="zh-CN" altLang="en-US" sz="2000" dirty="0">
                <a:solidFill>
                  <a:schemeClr val="tx1">
                    <a:lumMod val="90000"/>
                    <a:lumOff val="10000"/>
                  </a:schemeClr>
                </a:solidFill>
                <a:latin typeface="微软雅黑" pitchFamily="34" charset="-122"/>
                <a:ea typeface="微软雅黑" pitchFamily="34" charset="-122"/>
              </a:rPr>
              <a:t>                      </a:t>
            </a:r>
            <a:r>
              <a:rPr lang="zh-CN" altLang="en-US" sz="2000" b="1" dirty="0" smtClean="0">
                <a:solidFill>
                  <a:srgbClr val="262626"/>
                </a:solidFill>
                <a:latin typeface="微软雅黑" pitchFamily="34" charset="-122"/>
                <a:ea typeface="微软雅黑" pitchFamily="34" charset="-122"/>
              </a:rPr>
              <a:t>新</a:t>
            </a:r>
            <a:r>
              <a:rPr lang="zh-CN" altLang="en-US" sz="2000" b="1" dirty="0">
                <a:solidFill>
                  <a:srgbClr val="262626"/>
                </a:solidFill>
                <a:latin typeface="微软雅黑" pitchFamily="34" charset="-122"/>
                <a:ea typeface="微软雅黑" pitchFamily="34" charset="-122"/>
              </a:rPr>
              <a:t>的参数估值</a:t>
            </a:r>
            <a:r>
              <a:rPr lang="en-US" altLang="zh-CN" sz="2000" b="1" dirty="0">
                <a:solidFill>
                  <a:srgbClr val="262626"/>
                </a:solidFill>
                <a:latin typeface="微软雅黑" pitchFamily="34" charset="-122"/>
                <a:ea typeface="微软雅黑" pitchFamily="34" charset="-122"/>
              </a:rPr>
              <a:t>=</a:t>
            </a:r>
            <a:r>
              <a:rPr lang="zh-CN" altLang="en-US" sz="2000" b="1" dirty="0">
                <a:solidFill>
                  <a:srgbClr val="262626"/>
                </a:solidFill>
                <a:latin typeface="微软雅黑" pitchFamily="34" charset="-122"/>
                <a:ea typeface="微软雅黑" pitchFamily="34" charset="-122"/>
              </a:rPr>
              <a:t>旧的参数估值</a:t>
            </a:r>
            <a:r>
              <a:rPr lang="en-US" altLang="zh-CN" sz="2000" b="1" dirty="0">
                <a:solidFill>
                  <a:srgbClr val="262626"/>
                </a:solidFill>
                <a:latin typeface="微软雅黑" pitchFamily="34" charset="-122"/>
                <a:ea typeface="微软雅黑" pitchFamily="34" charset="-122"/>
              </a:rPr>
              <a:t>+</a:t>
            </a:r>
            <a:r>
              <a:rPr lang="zh-CN" altLang="en-US" sz="2000" b="1" dirty="0">
                <a:solidFill>
                  <a:srgbClr val="262626"/>
                </a:solidFill>
                <a:latin typeface="微软雅黑" pitchFamily="34" charset="-122"/>
                <a:ea typeface="微软雅黑" pitchFamily="34" charset="-122"/>
              </a:rPr>
              <a:t>修正项</a:t>
            </a:r>
            <a:endParaRPr lang="en-US" altLang="zh-CN" sz="2000" b="1" dirty="0">
              <a:solidFill>
                <a:srgbClr val="262626"/>
              </a:solidFill>
              <a:latin typeface="微软雅黑" pitchFamily="34" charset="-122"/>
              <a:ea typeface="微软雅黑" pitchFamily="34" charset="-122"/>
            </a:endParaRPr>
          </a:p>
          <a:p>
            <a:pPr>
              <a:lnSpc>
                <a:spcPct val="130000"/>
              </a:lnSpc>
              <a:defRPr/>
            </a:pPr>
            <a:r>
              <a:rPr lang="en-US" altLang="zh-CN" sz="2000" dirty="0">
                <a:latin typeface="微软雅黑" pitchFamily="34" charset="-122"/>
                <a:ea typeface="微软雅黑" pitchFamily="34" charset="-122"/>
              </a:rPr>
              <a:t>1】RLS</a:t>
            </a:r>
            <a:r>
              <a:rPr lang="zh-CN" altLang="en-US" sz="2000" dirty="0">
                <a:latin typeface="微软雅黑" pitchFamily="34" charset="-122"/>
                <a:ea typeface="微软雅黑" pitchFamily="34" charset="-122"/>
              </a:rPr>
              <a:t>法不仅可减少计算量和存储量，而且能实现在线实时估计；</a:t>
            </a:r>
            <a:endParaRPr lang="en-US" altLang="zh-CN" sz="2000" dirty="0">
              <a:latin typeface="微软雅黑" pitchFamily="34" charset="-122"/>
              <a:ea typeface="微软雅黑" pitchFamily="34" charset="-122"/>
            </a:endParaRPr>
          </a:p>
          <a:p>
            <a:pPr>
              <a:lnSpc>
                <a:spcPct val="130000"/>
              </a:lnSpc>
              <a:defRPr/>
            </a:pPr>
            <a:r>
              <a:rPr lang="en-US" altLang="zh-CN" sz="2000" dirty="0">
                <a:latin typeface="微软雅黑" pitchFamily="34" charset="-122"/>
                <a:ea typeface="微软雅黑" pitchFamily="34" charset="-122"/>
              </a:rPr>
              <a:t>2】RLS</a:t>
            </a:r>
            <a:r>
              <a:rPr lang="zh-CN" altLang="en-US" sz="2000" dirty="0">
                <a:latin typeface="微软雅黑" pitchFamily="34" charset="-122"/>
                <a:ea typeface="微软雅黑" pitchFamily="34" charset="-122"/>
              </a:rPr>
              <a:t>法是依时间顺序，每获得一次新的观测数据就修正一次参数估值，随着时间的推移，便能获得满意的辨识</a:t>
            </a:r>
            <a:r>
              <a:rPr lang="zh-CN" altLang="en-US" sz="2000">
                <a:latin typeface="微软雅黑" pitchFamily="34" charset="-122"/>
                <a:ea typeface="微软雅黑" pitchFamily="34" charset="-122"/>
              </a:rPr>
              <a:t>结果</a:t>
            </a:r>
            <a:r>
              <a:rPr lang="zh-CN" altLang="en-US" sz="2000" smtClean="0">
                <a:latin typeface="微软雅黑" pitchFamily="34" charset="-122"/>
                <a:ea typeface="微软雅黑" pitchFamily="34" charset="-122"/>
              </a:rPr>
              <a:t>。</a:t>
            </a:r>
            <a:endParaRPr lang="en-US" altLang="zh-CN" sz="2000" smtClean="0">
              <a:latin typeface="微软雅黑" pitchFamily="34" charset="-122"/>
              <a:ea typeface="微软雅黑" pitchFamily="34" charset="-122"/>
            </a:endParaRPr>
          </a:p>
          <a:p>
            <a:pPr>
              <a:lnSpc>
                <a:spcPct val="130000"/>
              </a:lnSpc>
              <a:defRPr/>
            </a:pPr>
            <a:r>
              <a:rPr lang="en-US" altLang="zh-CN" sz="2000" smtClean="0">
                <a:latin typeface="微软雅黑" pitchFamily="34" charset="-122"/>
                <a:ea typeface="微软雅黑" pitchFamily="34" charset="-122"/>
              </a:rPr>
              <a:t>3】 RLS</a:t>
            </a:r>
            <a:r>
              <a:rPr lang="zh-CN" altLang="en-US" sz="2000" smtClean="0">
                <a:latin typeface="微软雅黑" pitchFamily="34" charset="-122"/>
                <a:ea typeface="微软雅黑" pitchFamily="34" charset="-122"/>
              </a:rPr>
              <a:t>法最后得到的平差结果，等同于全部观测值一起平差的结果，所以其结果也是最优无偏估值。</a:t>
            </a:r>
            <a:endParaRPr lang="en-US" altLang="zh-CN" sz="2000" smtClean="0">
              <a:latin typeface="微软雅黑" pitchFamily="34" charset="-122"/>
              <a:ea typeface="微软雅黑" pitchFamily="34" charset="-122"/>
            </a:endParaRPr>
          </a:p>
          <a:p>
            <a:pPr>
              <a:lnSpc>
                <a:spcPct val="130000"/>
              </a:lnSpc>
              <a:defRPr/>
            </a:pPr>
            <a:r>
              <a:rPr lang="en-US" altLang="zh-CN" sz="2000" smtClean="0">
                <a:solidFill>
                  <a:srgbClr val="2072A4"/>
                </a:solidFill>
                <a:latin typeface="微软雅黑" pitchFamily="34" charset="-122"/>
                <a:ea typeface="微软雅黑" pitchFamily="34" charset="-122"/>
              </a:rPr>
              <a:t>      </a:t>
            </a:r>
            <a:r>
              <a:rPr lang="en-US" altLang="zh-CN" sz="2000" b="1" smtClean="0">
                <a:solidFill>
                  <a:srgbClr val="1C69BE"/>
                </a:solidFill>
                <a:latin typeface="微软雅黑" pitchFamily="34" charset="-122"/>
                <a:ea typeface="微软雅黑" pitchFamily="34" charset="-122"/>
              </a:rPr>
              <a:t>RLS</a:t>
            </a:r>
            <a:r>
              <a:rPr lang="zh-CN" altLang="en-US" sz="2000" b="1" dirty="0">
                <a:solidFill>
                  <a:srgbClr val="1C69BE"/>
                </a:solidFill>
                <a:latin typeface="微软雅黑" pitchFamily="34" charset="-122"/>
                <a:ea typeface="微软雅黑" pitchFamily="34" charset="-122"/>
              </a:rPr>
              <a:t>法</a:t>
            </a:r>
            <a:r>
              <a:rPr lang="en-US" altLang="zh-CN" sz="2000" b="1" dirty="0">
                <a:solidFill>
                  <a:srgbClr val="1C69BE"/>
                </a:solidFill>
                <a:latin typeface="微软雅黑" pitchFamily="34" charset="-122"/>
                <a:ea typeface="微软雅黑" pitchFamily="34" charset="-122"/>
              </a:rPr>
              <a:t>1950</a:t>
            </a:r>
            <a:r>
              <a:rPr lang="zh-CN" altLang="en-US" sz="2000" b="1" dirty="0">
                <a:solidFill>
                  <a:srgbClr val="1C69BE"/>
                </a:solidFill>
                <a:latin typeface="微软雅黑" pitchFamily="34" charset="-122"/>
                <a:ea typeface="微软雅黑" pitchFamily="34" charset="-122"/>
              </a:rPr>
              <a:t>年由</a:t>
            </a:r>
            <a:r>
              <a:rPr lang="en-US" altLang="zh-CN" sz="2000" b="1" dirty="0" err="1">
                <a:solidFill>
                  <a:srgbClr val="1C69BE"/>
                </a:solidFill>
                <a:latin typeface="微软雅黑" pitchFamily="34" charset="-122"/>
                <a:ea typeface="微软雅黑" pitchFamily="34" charset="-122"/>
              </a:rPr>
              <a:t>Plackett</a:t>
            </a:r>
            <a:r>
              <a:rPr lang="zh-CN" altLang="en-US" sz="2000" b="1" dirty="0">
                <a:solidFill>
                  <a:srgbClr val="1C69BE"/>
                </a:solidFill>
                <a:latin typeface="微软雅黑" pitchFamily="34" charset="-122"/>
                <a:ea typeface="微软雅黑" pitchFamily="34" charset="-122"/>
              </a:rPr>
              <a:t>完成。</a:t>
            </a:r>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灯片编号占位符 4"/>
          <p:cNvSpPr>
            <a:spLocks noGrp="1"/>
          </p:cNvSpPr>
          <p:nvPr>
            <p:ph type="sldNum" sz="quarter" idx="12"/>
          </p:nvPr>
        </p:nvSpPr>
        <p:spPr/>
        <p:txBody>
          <a:bodyPr/>
          <a:lstStyle/>
          <a:p>
            <a:pPr>
              <a:defRPr/>
            </a:pPr>
            <a:fld id="{008083A2-84D4-4BD8-97ED-7867E779500A}" type="slidenum">
              <a:rPr lang="zh-CN" altLang="en-US" smtClean="0"/>
              <a:pPr>
                <a:defRPr/>
              </a:pPr>
              <a:t>2</a:t>
            </a:fld>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a:xfrm>
            <a:off x="0" y="0"/>
            <a:ext cx="5889595" cy="554038"/>
          </a:xfrm>
        </p:spPr>
        <p:txBody>
          <a:bodyPr/>
          <a:lstStyle/>
          <a:p>
            <a:pPr eaLnBrk="1" hangingPunct="1"/>
            <a:r>
              <a:rPr altLang="en-US" sz="3200" b="1" smtClean="0">
                <a:solidFill>
                  <a:schemeClr val="accent4">
                    <a:lumMod val="75000"/>
                  </a:schemeClr>
                </a:solidFill>
                <a:latin typeface="华文新魏" pitchFamily="2" charset="-122"/>
                <a:ea typeface="华文新魏" pitchFamily="2" charset="-122"/>
              </a:rPr>
              <a:t>三</a:t>
            </a:r>
            <a:r>
              <a:rPr lang="zh-CN" altLang="en-US" sz="3200" b="1" smtClean="0">
                <a:solidFill>
                  <a:schemeClr val="accent4">
                    <a:lumMod val="75000"/>
                  </a:schemeClr>
                </a:solidFill>
                <a:latin typeface="华文新魏" pitchFamily="2" charset="-122"/>
                <a:ea typeface="华文新魏" pitchFamily="2" charset="-122"/>
              </a:rPr>
              <a:t>、</a:t>
            </a:r>
            <a:r>
              <a:rPr lang="zh-CN" altLang="en-US" sz="3200" b="1" dirty="0" smtClean="0">
                <a:solidFill>
                  <a:schemeClr val="accent4">
                    <a:lumMod val="75000"/>
                  </a:schemeClr>
                </a:solidFill>
                <a:latin typeface="华文新魏" pitchFamily="2" charset="-122"/>
                <a:ea typeface="华文新魏" pitchFamily="2" charset="-122"/>
              </a:rPr>
              <a:t>附加</a:t>
            </a:r>
            <a:r>
              <a:rPr lang="zh-CN" altLang="en-US" sz="3200" b="1" smtClean="0">
                <a:solidFill>
                  <a:schemeClr val="accent4">
                    <a:lumMod val="75000"/>
                  </a:schemeClr>
                </a:solidFill>
                <a:latin typeface="华文新魏" pitchFamily="2" charset="-122"/>
                <a:ea typeface="华文新魏" pitchFamily="2" charset="-122"/>
              </a:rPr>
              <a:t>阵</a:t>
            </a:r>
            <a:r>
              <a:rPr sz="3200" smtClean="0">
                <a:solidFill>
                  <a:schemeClr val="accent4">
                    <a:lumMod val="75000"/>
                  </a:schemeClr>
                </a:solidFill>
                <a:latin typeface="华文新魏" pitchFamily="2" charset="-122"/>
                <a:ea typeface="华文新魏" pitchFamily="2" charset="-122"/>
              </a:rPr>
              <a:t>法平差秩亏网</a:t>
            </a:r>
            <a:endParaRPr lang="zh-CN" altLang="en-US" sz="3200" b="1" dirty="0" smtClean="0">
              <a:solidFill>
                <a:schemeClr val="accent4">
                  <a:lumMod val="75000"/>
                </a:schemeClr>
              </a:solidFill>
              <a:latin typeface="华文新魏" pitchFamily="2" charset="-122"/>
              <a:ea typeface="华文新魏" pitchFamily="2" charset="-122"/>
            </a:endParaRPr>
          </a:p>
        </p:txBody>
      </p:sp>
      <p:graphicFrame>
        <p:nvGraphicFramePr>
          <p:cNvPr id="16386" name="Object 4"/>
          <p:cNvGraphicFramePr>
            <a:graphicFrameLocks noChangeAspect="1"/>
          </p:cNvGraphicFramePr>
          <p:nvPr>
            <p:ph idx="1"/>
          </p:nvPr>
        </p:nvGraphicFramePr>
        <p:xfrm>
          <a:off x="285720" y="707794"/>
          <a:ext cx="8072494" cy="5939943"/>
        </p:xfrm>
        <a:graphic>
          <a:graphicData uri="http://schemas.openxmlformats.org/presentationml/2006/ole">
            <p:oleObj spid="_x0000_s214018" name="公式" r:id="rId3" imgW="4038480" imgH="297180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20</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
          <p:cNvGraphicFramePr>
            <a:graphicFrameLocks noChangeAspect="1"/>
          </p:cNvGraphicFramePr>
          <p:nvPr>
            <p:ph idx="1"/>
          </p:nvPr>
        </p:nvGraphicFramePr>
        <p:xfrm>
          <a:off x="214282" y="214290"/>
          <a:ext cx="8780429" cy="6143668"/>
        </p:xfrm>
        <a:graphic>
          <a:graphicData uri="http://schemas.openxmlformats.org/presentationml/2006/ole">
            <p:oleObj spid="_x0000_s243714" name="公式" r:id="rId3" imgW="4863960" imgH="3403440" progId="Equation.3">
              <p:embed/>
            </p:oleObj>
          </a:graphicData>
        </a:graphic>
      </p:graphicFrame>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5"/>
          <p:cNvSpPr>
            <a:spLocks noGrp="1" noChangeArrowheads="1"/>
          </p:cNvSpPr>
          <p:nvPr>
            <p:ph type="title"/>
          </p:nvPr>
        </p:nvSpPr>
        <p:spPr>
          <a:xfrm>
            <a:off x="0" y="0"/>
            <a:ext cx="6500826" cy="747713"/>
          </a:xfrm>
        </p:spPr>
        <p:txBody>
          <a:bodyPr/>
          <a:lstStyle/>
          <a:p>
            <a:pPr eaLnBrk="1" hangingPunct="1"/>
            <a:r>
              <a:rPr sz="3200" smtClean="0">
                <a:solidFill>
                  <a:schemeClr val="accent4">
                    <a:lumMod val="75000"/>
                  </a:schemeClr>
                </a:solidFill>
                <a:latin typeface="华文新魏" pitchFamily="2" charset="-122"/>
                <a:ea typeface="华文新魏" pitchFamily="2" charset="-122"/>
              </a:rPr>
              <a:t>四、</a:t>
            </a:r>
            <a:r>
              <a:rPr lang="en-US" altLang="zh-CN" sz="3200" smtClean="0">
                <a:solidFill>
                  <a:schemeClr val="accent4">
                    <a:lumMod val="75000"/>
                  </a:schemeClr>
                </a:solidFill>
                <a:latin typeface="华文新魏" pitchFamily="2" charset="-122"/>
                <a:ea typeface="华文新魏" pitchFamily="2" charset="-122"/>
              </a:rPr>
              <a:t>G</a:t>
            </a:r>
            <a:r>
              <a:rPr lang="zh-CN" altLang="en-US" sz="3200" dirty="0" smtClean="0">
                <a:solidFill>
                  <a:schemeClr val="accent4">
                    <a:lumMod val="75000"/>
                  </a:schemeClr>
                </a:solidFill>
                <a:latin typeface="华文新魏" pitchFamily="2" charset="-122"/>
                <a:ea typeface="华文新魏" pitchFamily="2" charset="-122"/>
              </a:rPr>
              <a:t>阵的</a:t>
            </a:r>
            <a:r>
              <a:rPr altLang="en-US" sz="3200" dirty="0" smtClean="0">
                <a:solidFill>
                  <a:schemeClr val="accent4">
                    <a:lumMod val="75000"/>
                  </a:schemeClr>
                </a:solidFill>
                <a:latin typeface="华文新魏" pitchFamily="2" charset="-122"/>
                <a:ea typeface="华文新魏" pitchFamily="2" charset="-122"/>
              </a:rPr>
              <a:t>具体形式</a:t>
            </a:r>
            <a:endParaRPr lang="zh-CN" altLang="en-US" sz="3200" dirty="0" smtClean="0">
              <a:solidFill>
                <a:schemeClr val="accent4">
                  <a:lumMod val="75000"/>
                </a:schemeClr>
              </a:solidFill>
              <a:latin typeface="华文新魏" pitchFamily="2" charset="-122"/>
              <a:ea typeface="华文新魏" pitchFamily="2" charset="-122"/>
            </a:endParaRPr>
          </a:p>
        </p:txBody>
      </p:sp>
      <p:graphicFrame>
        <p:nvGraphicFramePr>
          <p:cNvPr id="18434" name="Object 4"/>
          <p:cNvGraphicFramePr>
            <a:graphicFrameLocks noChangeAspect="1"/>
          </p:cNvGraphicFramePr>
          <p:nvPr>
            <p:ph idx="1"/>
          </p:nvPr>
        </p:nvGraphicFramePr>
        <p:xfrm>
          <a:off x="214281" y="785794"/>
          <a:ext cx="8746209" cy="4929222"/>
        </p:xfrm>
        <a:graphic>
          <a:graphicData uri="http://schemas.openxmlformats.org/presentationml/2006/ole">
            <p:oleObj spid="_x0000_s216066" name="公式" r:id="rId3" imgW="4597200" imgH="2590560" progId="Equation.3">
              <p:embed/>
            </p:oleObj>
          </a:graphicData>
        </a:graphic>
      </p:graphicFrame>
      <p:sp>
        <p:nvSpPr>
          <p:cNvPr id="5" name="TextBox 4"/>
          <p:cNvSpPr txBox="1"/>
          <p:nvPr/>
        </p:nvSpPr>
        <p:spPr>
          <a:xfrm>
            <a:off x="214282" y="5715016"/>
            <a:ext cx="8001056" cy="1052596"/>
          </a:xfrm>
          <a:prstGeom prst="rect">
            <a:avLst/>
          </a:prstGeom>
          <a:noFill/>
        </p:spPr>
        <p:txBody>
          <a:bodyPr wrap="square" rtlCol="0">
            <a:spAutoFit/>
          </a:bodyPr>
          <a:lstStyle/>
          <a:p>
            <a:pPr>
              <a:lnSpc>
                <a:spcPct val="130000"/>
              </a:lnSpc>
            </a:pPr>
            <a:r>
              <a:rPr lang="en-US" altLang="zh-CN" sz="2400" b="1" smtClean="0">
                <a:solidFill>
                  <a:srgbClr val="1C69BE"/>
                </a:solidFill>
                <a:latin typeface="微软雅黑" pitchFamily="34" charset="-122"/>
                <a:ea typeface="微软雅黑" pitchFamily="34" charset="-122"/>
              </a:rPr>
              <a:t>G</a:t>
            </a:r>
            <a:r>
              <a:rPr lang="zh-CN" altLang="en-US" sz="2400" b="1" smtClean="0">
                <a:solidFill>
                  <a:srgbClr val="1C69BE"/>
                </a:solidFill>
                <a:latin typeface="微软雅黑" pitchFamily="34" charset="-122"/>
                <a:ea typeface="微软雅黑" pitchFamily="34" charset="-122"/>
              </a:rPr>
              <a:t>阵的定义：</a:t>
            </a:r>
            <a:r>
              <a:rPr lang="en-US" altLang="zh-CN" sz="2400" b="1" smtClean="0">
                <a:solidFill>
                  <a:srgbClr val="1C69BE"/>
                </a:solidFill>
                <a:latin typeface="微软雅黑" pitchFamily="34" charset="-122"/>
                <a:ea typeface="微软雅黑" pitchFamily="34" charset="-122"/>
              </a:rPr>
              <a:t>G</a:t>
            </a:r>
            <a:r>
              <a:rPr lang="zh-CN" altLang="en-US" sz="2400" b="1" smtClean="0">
                <a:solidFill>
                  <a:srgbClr val="1C69BE"/>
                </a:solidFill>
                <a:latin typeface="微软雅黑" pitchFamily="34" charset="-122"/>
                <a:ea typeface="微软雅黑" pitchFamily="34" charset="-122"/>
              </a:rPr>
              <a:t>阵是法</a:t>
            </a:r>
            <a:r>
              <a:rPr lang="zh-CN" altLang="en-US" sz="2400" b="1" dirty="0" smtClean="0">
                <a:solidFill>
                  <a:srgbClr val="1C69BE"/>
                </a:solidFill>
                <a:latin typeface="微软雅黑" pitchFamily="34" charset="-122"/>
                <a:ea typeface="微软雅黑" pitchFamily="34" charset="-122"/>
              </a:rPr>
              <a:t>矩阵</a:t>
            </a:r>
            <a:r>
              <a:rPr lang="en-US" altLang="zh-CN" sz="2400" b="1" dirty="0" smtClean="0">
                <a:solidFill>
                  <a:srgbClr val="1C69BE"/>
                </a:solidFill>
                <a:latin typeface="微软雅黑" pitchFamily="34" charset="-122"/>
                <a:ea typeface="微软雅黑" pitchFamily="34" charset="-122"/>
              </a:rPr>
              <a:t>N</a:t>
            </a:r>
            <a:r>
              <a:rPr lang="zh-CN" altLang="en-US" sz="2400" b="1" dirty="0" smtClean="0">
                <a:solidFill>
                  <a:srgbClr val="1C69BE"/>
                </a:solidFill>
                <a:latin typeface="微软雅黑" pitchFamily="34" charset="-122"/>
                <a:ea typeface="微软雅黑" pitchFamily="34" charset="-122"/>
              </a:rPr>
              <a:t>的所有零特征值对应的特征向量所构成的矩阵。</a:t>
            </a:r>
            <a:endParaRPr lang="zh-CN" altLang="en-US" sz="2400" b="1" dirty="0">
              <a:solidFill>
                <a:srgbClr val="1C69BE"/>
              </a:solidFill>
              <a:latin typeface="微软雅黑" pitchFamily="34" charset="-122"/>
              <a:ea typeface="微软雅黑" pitchFamily="34" charset="-122"/>
            </a:endParaRP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22</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Object 4"/>
          <p:cNvGraphicFramePr>
            <a:graphicFrameLocks noChangeAspect="1"/>
          </p:cNvGraphicFramePr>
          <p:nvPr>
            <p:ph idx="1"/>
          </p:nvPr>
        </p:nvGraphicFramePr>
        <p:xfrm>
          <a:off x="142875" y="654050"/>
          <a:ext cx="8858250" cy="4498975"/>
        </p:xfrm>
        <a:graphic>
          <a:graphicData uri="http://schemas.openxmlformats.org/presentationml/2006/ole">
            <p:oleObj spid="_x0000_s217090" name="公式" r:id="rId3" imgW="4851360" imgH="2463480" progId="Equation.3">
              <p:embed/>
            </p:oleObj>
          </a:graphicData>
        </a:graphic>
      </p:graphicFrame>
      <p:sp>
        <p:nvSpPr>
          <p:cNvPr id="3" name="TextBox 2"/>
          <p:cNvSpPr txBox="1"/>
          <p:nvPr/>
        </p:nvSpPr>
        <p:spPr>
          <a:xfrm>
            <a:off x="142844" y="5286388"/>
            <a:ext cx="8715436" cy="1052596"/>
          </a:xfrm>
          <a:prstGeom prst="rect">
            <a:avLst/>
          </a:prstGeom>
          <a:noFill/>
        </p:spPr>
        <p:txBody>
          <a:bodyPr wrap="square" rtlCol="0">
            <a:spAutoFit/>
          </a:bodyPr>
          <a:lstStyle/>
          <a:p>
            <a:pPr>
              <a:lnSpc>
                <a:spcPct val="130000"/>
              </a:lnSpc>
            </a:pPr>
            <a:r>
              <a:rPr lang="zh-CN" altLang="en-US" sz="2400" b="1" dirty="0" smtClean="0">
                <a:solidFill>
                  <a:srgbClr val="FF0000"/>
                </a:solidFill>
                <a:latin typeface="微软雅黑" pitchFamily="34" charset="-122"/>
                <a:ea typeface="微软雅黑" pitchFamily="34" charset="-122"/>
              </a:rPr>
              <a:t>重心基准</a:t>
            </a:r>
            <a:r>
              <a:rPr lang="en-US" altLang="zh-CN" sz="2400" b="1" dirty="0" smtClean="0">
                <a:solidFill>
                  <a:srgbClr val="FF0000"/>
                </a:solidFill>
                <a:latin typeface="微软雅黑" pitchFamily="34" charset="-122"/>
                <a:ea typeface="微软雅黑" pitchFamily="34" charset="-122"/>
              </a:rPr>
              <a:t>—</a:t>
            </a:r>
            <a:r>
              <a:rPr lang="zh-CN" altLang="en-US" sz="2400" b="1" dirty="0" smtClean="0">
                <a:solidFill>
                  <a:srgbClr val="FF0000"/>
                </a:solidFill>
                <a:latin typeface="微软雅黑" pitchFamily="34" charset="-122"/>
                <a:ea typeface="微软雅黑" pitchFamily="34" charset="-122"/>
              </a:rPr>
              <a:t>平差前后控制网中重心点高程（或坐标）保持不变。</a:t>
            </a:r>
            <a:endParaRPr lang="en-US" altLang="zh-CN" sz="2400" b="1" dirty="0" smtClean="0">
              <a:solidFill>
                <a:srgbClr val="FF0000"/>
              </a:solidFill>
              <a:latin typeface="微软雅黑" pitchFamily="34" charset="-122"/>
              <a:ea typeface="微软雅黑" pitchFamily="34" charset="-122"/>
            </a:endParaRPr>
          </a:p>
          <a:p>
            <a:pPr>
              <a:lnSpc>
                <a:spcPct val="130000"/>
              </a:lnSpc>
            </a:pPr>
            <a:r>
              <a:rPr lang="en-US" altLang="zh-CN" sz="2400" b="1" dirty="0" smtClean="0">
                <a:solidFill>
                  <a:schemeClr val="tx1">
                    <a:lumMod val="90000"/>
                    <a:lumOff val="10000"/>
                  </a:schemeClr>
                </a:solidFill>
                <a:latin typeface="微软雅黑" pitchFamily="34" charset="-122"/>
                <a:ea typeface="微软雅黑" pitchFamily="34" charset="-122"/>
              </a:rPr>
              <a:t>                       </a:t>
            </a:r>
            <a:r>
              <a:rPr lang="zh-CN" altLang="en-US" sz="2400" b="1" dirty="0" smtClean="0">
                <a:solidFill>
                  <a:srgbClr val="00B0F0"/>
                </a:solidFill>
                <a:latin typeface="微软雅黑" pitchFamily="34" charset="-122"/>
                <a:ea typeface="微软雅黑" pitchFamily="34" charset="-122"/>
              </a:rPr>
              <a:t>秩亏平差基准</a:t>
            </a:r>
            <a:r>
              <a:rPr lang="en-US" altLang="zh-CN" sz="2400" b="1" dirty="0" smtClean="0">
                <a:solidFill>
                  <a:srgbClr val="00B0F0"/>
                </a:solidFill>
                <a:latin typeface="微软雅黑" pitchFamily="34" charset="-122"/>
                <a:ea typeface="微软雅黑" pitchFamily="34" charset="-122"/>
              </a:rPr>
              <a:t>=</a:t>
            </a:r>
            <a:r>
              <a:rPr lang="zh-CN" altLang="en-US" sz="2400" b="1" dirty="0" smtClean="0">
                <a:solidFill>
                  <a:srgbClr val="00B0F0"/>
                </a:solidFill>
                <a:latin typeface="微软雅黑" pitchFamily="34" charset="-122"/>
                <a:ea typeface="微软雅黑" pitchFamily="34" charset="-122"/>
              </a:rPr>
              <a:t>重心基准</a:t>
            </a:r>
            <a:endParaRPr lang="zh-CN" altLang="en-US" sz="2400" b="1" dirty="0">
              <a:solidFill>
                <a:srgbClr val="00B0F0"/>
              </a:solidFill>
              <a:latin typeface="微软雅黑" pitchFamily="34" charset="-122"/>
              <a:ea typeface="微软雅黑" pitchFamily="34" charset="-122"/>
            </a:endParaRPr>
          </a:p>
        </p:txBody>
      </p:sp>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23</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对象 1"/>
          <p:cNvGraphicFramePr>
            <a:graphicFrameLocks noChangeAspect="1"/>
          </p:cNvGraphicFramePr>
          <p:nvPr/>
        </p:nvGraphicFramePr>
        <p:xfrm>
          <a:off x="214282" y="1357298"/>
          <a:ext cx="8632718" cy="1714512"/>
        </p:xfrm>
        <a:graphic>
          <a:graphicData uri="http://schemas.openxmlformats.org/presentationml/2006/ole">
            <p:oleObj spid="_x0000_s218114" name="公式" r:id="rId3" imgW="3517560" imgH="698400" progId="Equation.3">
              <p:embed/>
            </p:oleObj>
          </a:graphicData>
        </a:graphic>
      </p:graphicFrame>
      <p:sp>
        <p:nvSpPr>
          <p:cNvPr id="3" name="TextBox 2"/>
          <p:cNvSpPr txBox="1"/>
          <p:nvPr/>
        </p:nvSpPr>
        <p:spPr>
          <a:xfrm>
            <a:off x="142844" y="714356"/>
            <a:ext cx="1714512" cy="597921"/>
          </a:xfrm>
          <a:prstGeom prst="rect">
            <a:avLst/>
          </a:prstGeom>
          <a:noFill/>
        </p:spPr>
        <p:txBody>
          <a:bodyPr wrap="square" rtlCol="0">
            <a:spAutoFit/>
          </a:bodyPr>
          <a:lstStyle/>
          <a:p>
            <a:pPr>
              <a:lnSpc>
                <a:spcPct val="130000"/>
              </a:lnSpc>
            </a:pPr>
            <a:r>
              <a:rPr lang="zh-CN" altLang="en-US" sz="2800" b="1" dirty="0" smtClean="0">
                <a:solidFill>
                  <a:srgbClr val="FF0000"/>
                </a:solidFill>
                <a:latin typeface="微软雅黑" pitchFamily="34" charset="-122"/>
                <a:ea typeface="微软雅黑" pitchFamily="34" charset="-122"/>
              </a:rPr>
              <a:t>外精度</a:t>
            </a:r>
            <a:endParaRPr lang="zh-CN" altLang="en-US" sz="2800" b="1" dirty="0">
              <a:solidFill>
                <a:srgbClr val="FF0000"/>
              </a:solidFill>
              <a:latin typeface="微软雅黑" pitchFamily="34" charset="-122"/>
              <a:ea typeface="微软雅黑" pitchFamily="34" charset="-122"/>
            </a:endParaRPr>
          </a:p>
        </p:txBody>
      </p:sp>
      <p:sp>
        <p:nvSpPr>
          <p:cNvPr id="4" name="TextBox 3"/>
          <p:cNvSpPr txBox="1"/>
          <p:nvPr/>
        </p:nvSpPr>
        <p:spPr>
          <a:xfrm>
            <a:off x="214282" y="3357562"/>
            <a:ext cx="1714512" cy="597921"/>
          </a:xfrm>
          <a:prstGeom prst="rect">
            <a:avLst/>
          </a:prstGeom>
          <a:noFill/>
        </p:spPr>
        <p:txBody>
          <a:bodyPr wrap="square" rtlCol="0">
            <a:spAutoFit/>
          </a:bodyPr>
          <a:lstStyle/>
          <a:p>
            <a:pPr>
              <a:lnSpc>
                <a:spcPct val="130000"/>
              </a:lnSpc>
            </a:pPr>
            <a:r>
              <a:rPr lang="zh-CN" altLang="en-US" sz="2800" b="1" dirty="0" smtClean="0">
                <a:solidFill>
                  <a:srgbClr val="FF0000"/>
                </a:solidFill>
                <a:latin typeface="微软雅黑" pitchFamily="34" charset="-122"/>
                <a:ea typeface="微软雅黑" pitchFamily="34" charset="-122"/>
              </a:rPr>
              <a:t>内精度</a:t>
            </a:r>
            <a:endParaRPr lang="zh-CN" altLang="en-US" sz="2800" b="1" dirty="0">
              <a:solidFill>
                <a:srgbClr val="FF0000"/>
              </a:solidFill>
              <a:latin typeface="微软雅黑" pitchFamily="34" charset="-122"/>
              <a:ea typeface="微软雅黑" pitchFamily="34" charset="-122"/>
            </a:endParaRPr>
          </a:p>
        </p:txBody>
      </p:sp>
      <p:graphicFrame>
        <p:nvGraphicFramePr>
          <p:cNvPr id="93187" name="Object 3"/>
          <p:cNvGraphicFramePr>
            <a:graphicFrameLocks noChangeAspect="1"/>
          </p:cNvGraphicFramePr>
          <p:nvPr/>
        </p:nvGraphicFramePr>
        <p:xfrm>
          <a:off x="142844" y="4143380"/>
          <a:ext cx="8812242" cy="1632176"/>
        </p:xfrm>
        <a:graphic>
          <a:graphicData uri="http://schemas.openxmlformats.org/presentationml/2006/ole">
            <p:oleObj spid="_x0000_s218115" name="公式" r:id="rId4" imgW="3771720" imgH="698400" progId="Equation.3">
              <p:embed/>
            </p:oleObj>
          </a:graphicData>
        </a:graphic>
      </p:graphicFrame>
      <p:sp>
        <p:nvSpPr>
          <p:cNvPr id="6" name="灯片编号占位符 5"/>
          <p:cNvSpPr>
            <a:spLocks noGrp="1"/>
          </p:cNvSpPr>
          <p:nvPr>
            <p:ph type="sldNum" sz="quarter" idx="12"/>
          </p:nvPr>
        </p:nvSpPr>
        <p:spPr/>
        <p:txBody>
          <a:bodyPr/>
          <a:lstStyle/>
          <a:p>
            <a:pPr>
              <a:defRPr/>
            </a:pPr>
            <a:fld id="{008083A2-84D4-4BD8-97ED-7867E779500A}" type="slidenum">
              <a:rPr lang="zh-CN" altLang="en-US" smtClean="0"/>
              <a:pPr>
                <a:defRPr/>
              </a:pPr>
              <a:t>24</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a:xfrm>
            <a:off x="179388" y="0"/>
            <a:ext cx="7772400" cy="692150"/>
          </a:xfrm>
        </p:spPr>
        <p:txBody>
          <a:bodyPr/>
          <a:lstStyle/>
          <a:p>
            <a:pPr eaLnBrk="1" hangingPunct="1"/>
            <a:r>
              <a:rPr altLang="en-US" sz="3200" b="1" smtClean="0">
                <a:solidFill>
                  <a:schemeClr val="accent4">
                    <a:lumMod val="75000"/>
                  </a:schemeClr>
                </a:solidFill>
                <a:latin typeface="华文新魏" pitchFamily="2" charset="-122"/>
                <a:ea typeface="华文新魏" pitchFamily="2" charset="-122"/>
              </a:rPr>
              <a:t>五</a:t>
            </a:r>
            <a:r>
              <a:rPr lang="zh-CN" altLang="en-US" sz="3200" b="1" smtClean="0">
                <a:solidFill>
                  <a:schemeClr val="accent4">
                    <a:lumMod val="75000"/>
                  </a:schemeClr>
                </a:solidFill>
                <a:latin typeface="华文新魏" pitchFamily="2" charset="-122"/>
                <a:ea typeface="华文新魏" pitchFamily="2" charset="-122"/>
              </a:rPr>
              <a:t>、</a:t>
            </a:r>
            <a:r>
              <a:rPr altLang="en-US" sz="3200" b="1" dirty="0" smtClean="0">
                <a:solidFill>
                  <a:schemeClr val="accent4">
                    <a:lumMod val="75000"/>
                  </a:schemeClr>
                </a:solidFill>
                <a:latin typeface="华文新魏" pitchFamily="2" charset="-122"/>
                <a:ea typeface="华文新魏" pitchFamily="2" charset="-122"/>
              </a:rPr>
              <a:t>秩亏</a:t>
            </a:r>
            <a:r>
              <a:rPr lang="zh-CN" altLang="en-US" sz="3200" b="1" dirty="0" smtClean="0">
                <a:solidFill>
                  <a:schemeClr val="accent4">
                    <a:lumMod val="75000"/>
                  </a:schemeClr>
                </a:solidFill>
                <a:latin typeface="华文新魏" pitchFamily="2" charset="-122"/>
                <a:ea typeface="华文新魏" pitchFamily="2" charset="-122"/>
              </a:rPr>
              <a:t>自由网平差基准条件的几何意义</a:t>
            </a:r>
          </a:p>
        </p:txBody>
      </p:sp>
      <p:sp>
        <p:nvSpPr>
          <p:cNvPr id="20485" name="Rectangle 3" descr="Rectangle: Click to edit Master text styles&#10;Second level&#10;Third level&#10;Fourth level&#10;Fifth level"/>
          <p:cNvSpPr>
            <a:spLocks noGrp="1" noChangeArrowheads="1"/>
          </p:cNvSpPr>
          <p:nvPr>
            <p:ph type="body" sz="half" idx="1"/>
          </p:nvPr>
        </p:nvSpPr>
        <p:spPr>
          <a:xfrm>
            <a:off x="0" y="692150"/>
            <a:ext cx="9144000" cy="6165850"/>
          </a:xfrm>
        </p:spPr>
        <p:txBody>
          <a:bodyPr/>
          <a:lstStyle/>
          <a:p>
            <a:pPr marL="0" lvl="1" indent="457200" eaLnBrk="1" hangingPunct="1">
              <a:buFont typeface="Wingdings" pitchFamily="2" charset="2"/>
              <a:buNone/>
            </a:pPr>
            <a:r>
              <a:rPr lang="zh-CN" altLang="en-US" sz="3200" b="1" dirty="0" smtClean="0">
                <a:solidFill>
                  <a:srgbClr val="3110BC"/>
                </a:solidFill>
              </a:rPr>
              <a:t> </a:t>
            </a:r>
            <a:r>
              <a:rPr lang="zh-CN" altLang="en-US" sz="2800" dirty="0" smtClean="0">
                <a:solidFill>
                  <a:schemeClr val="tx1">
                    <a:lumMod val="90000"/>
                    <a:lumOff val="10000"/>
                  </a:schemeClr>
                </a:solidFill>
                <a:latin typeface="+mj-ea"/>
                <a:ea typeface="+mj-ea"/>
              </a:rPr>
              <a:t>根据                     的原则，已达到合理消除网中各种几何条件不符值的目的</a:t>
            </a:r>
            <a:r>
              <a:rPr lang="zh-CN" altLang="en-US" sz="2800" smtClean="0">
                <a:solidFill>
                  <a:schemeClr val="tx1">
                    <a:lumMod val="90000"/>
                    <a:lumOff val="10000"/>
                  </a:schemeClr>
                </a:solidFill>
                <a:latin typeface="+mj-ea"/>
                <a:ea typeface="+mj-ea"/>
              </a:rPr>
              <a:t>，此时控制网</a:t>
            </a:r>
            <a:r>
              <a:rPr lang="zh-CN" altLang="en-US" sz="2800" dirty="0" smtClean="0">
                <a:solidFill>
                  <a:schemeClr val="tx1">
                    <a:lumMod val="90000"/>
                    <a:lumOff val="10000"/>
                  </a:schemeClr>
                </a:solidFill>
                <a:latin typeface="+mj-ea"/>
                <a:ea typeface="+mj-ea"/>
              </a:rPr>
              <a:t>网形的最佳相对位置已经确定，得到</a:t>
            </a:r>
            <a:r>
              <a:rPr lang="zh-CN" altLang="en-US" sz="2800" dirty="0" smtClean="0">
                <a:solidFill>
                  <a:srgbClr val="C1180B"/>
                </a:solidFill>
                <a:latin typeface="+mj-ea"/>
                <a:ea typeface="+mj-ea"/>
              </a:rPr>
              <a:t>最佳网形。</a:t>
            </a:r>
          </a:p>
          <a:p>
            <a:pPr marL="0" lvl="1" indent="457200" eaLnBrk="1" hangingPunct="1">
              <a:buFont typeface="Wingdings" pitchFamily="2" charset="2"/>
              <a:buNone/>
            </a:pPr>
            <a:r>
              <a:rPr lang="zh-CN" altLang="en-US" sz="2800" dirty="0" smtClean="0">
                <a:solidFill>
                  <a:srgbClr val="C1180B"/>
                </a:solidFill>
                <a:latin typeface="+mj-ea"/>
                <a:ea typeface="+mj-ea"/>
              </a:rPr>
              <a:t>平差基准：</a:t>
            </a:r>
            <a:r>
              <a:rPr lang="zh-CN" altLang="en-US" sz="2800" dirty="0" smtClean="0">
                <a:solidFill>
                  <a:srgbClr val="002060"/>
                </a:solidFill>
                <a:latin typeface="+mj-ea"/>
                <a:ea typeface="+mj-ea"/>
              </a:rPr>
              <a:t> </a:t>
            </a:r>
            <a:r>
              <a:rPr lang="zh-CN" altLang="en-US" sz="2800" dirty="0" smtClean="0">
                <a:solidFill>
                  <a:srgbClr val="C1180B"/>
                </a:solidFill>
                <a:latin typeface="+mj-ea"/>
                <a:ea typeface="+mj-ea"/>
              </a:rPr>
              <a:t>将所</a:t>
            </a:r>
            <a:r>
              <a:rPr lang="zh-CN" altLang="en-US" sz="2800" smtClean="0">
                <a:solidFill>
                  <a:srgbClr val="C1180B"/>
                </a:solidFill>
                <a:latin typeface="+mj-ea"/>
                <a:ea typeface="+mj-ea"/>
              </a:rPr>
              <a:t>计算的控制网网型</a:t>
            </a:r>
            <a:r>
              <a:rPr lang="zh-CN" altLang="en-US" sz="2800" dirty="0" smtClean="0">
                <a:solidFill>
                  <a:srgbClr val="C1180B"/>
                </a:solidFill>
                <a:latin typeface="+mj-ea"/>
                <a:ea typeface="+mj-ea"/>
              </a:rPr>
              <a:t>纳入正确坐标框架所需要的充分、必要的起算数据。它也是系统平差前后保持不变的一种参考系。</a:t>
            </a:r>
            <a:endParaRPr lang="en-US" altLang="zh-CN" sz="2800" dirty="0" smtClean="0">
              <a:solidFill>
                <a:srgbClr val="C1180B"/>
              </a:solidFill>
              <a:latin typeface="+mj-ea"/>
              <a:ea typeface="+mj-ea"/>
            </a:endParaRPr>
          </a:p>
          <a:p>
            <a:pPr marL="0" lvl="1" indent="457200" eaLnBrk="1" hangingPunct="1">
              <a:buFont typeface="Wingdings" pitchFamily="2" charset="2"/>
              <a:buNone/>
            </a:pPr>
            <a:r>
              <a:rPr lang="zh-CN" altLang="en-US" sz="2800" dirty="0" smtClean="0">
                <a:solidFill>
                  <a:schemeClr val="tx1">
                    <a:lumMod val="90000"/>
                    <a:lumOff val="10000"/>
                  </a:schemeClr>
                </a:solidFill>
                <a:latin typeface="+mj-ea"/>
                <a:ea typeface="+mj-ea"/>
              </a:rPr>
              <a:t>在                     的约束下，再增加新的约束条件</a:t>
            </a:r>
            <a:r>
              <a:rPr lang="zh-CN" altLang="en-US" sz="2800" smtClean="0">
                <a:solidFill>
                  <a:schemeClr val="tx1">
                    <a:lumMod val="90000"/>
                    <a:lumOff val="10000"/>
                  </a:schemeClr>
                </a:solidFill>
                <a:latin typeface="+mj-ea"/>
                <a:ea typeface="+mj-ea"/>
              </a:rPr>
              <a:t>，根据</a:t>
            </a:r>
            <a:r>
              <a:rPr lang="zh-CN" altLang="en-US" sz="2800" smtClean="0">
                <a:solidFill>
                  <a:schemeClr val="tx1">
                    <a:lumMod val="90000"/>
                    <a:lumOff val="10000"/>
                  </a:schemeClr>
                </a:solidFill>
                <a:latin typeface="+mj-ea"/>
              </a:rPr>
              <a:t>新</a:t>
            </a:r>
            <a:r>
              <a:rPr lang="zh-CN" altLang="en-US" sz="2800" smtClean="0">
                <a:solidFill>
                  <a:schemeClr val="tx1">
                    <a:lumMod val="90000"/>
                    <a:lumOff val="10000"/>
                  </a:schemeClr>
                </a:solidFill>
                <a:latin typeface="+mj-ea"/>
                <a:ea typeface="+mj-ea"/>
              </a:rPr>
              <a:t>增加的约束条件不同</a:t>
            </a:r>
            <a:r>
              <a:rPr lang="zh-CN" altLang="en-US" sz="2800" dirty="0" smtClean="0">
                <a:solidFill>
                  <a:schemeClr val="tx1">
                    <a:lumMod val="90000"/>
                    <a:lumOff val="10000"/>
                  </a:schemeClr>
                </a:solidFill>
                <a:latin typeface="+mj-ea"/>
                <a:ea typeface="+mj-ea"/>
              </a:rPr>
              <a:t>而产生</a:t>
            </a:r>
            <a:r>
              <a:rPr lang="zh-CN" altLang="en-US" sz="2800" smtClean="0">
                <a:solidFill>
                  <a:schemeClr val="tx1">
                    <a:lumMod val="90000"/>
                    <a:lumOff val="10000"/>
                  </a:schemeClr>
                </a:solidFill>
                <a:latin typeface="+mj-ea"/>
                <a:ea typeface="+mj-ea"/>
              </a:rPr>
              <a:t>不同的平差基准（平差参考系）。如：下一页</a:t>
            </a:r>
            <a:endParaRPr lang="zh-CN" altLang="en-US" sz="2800" dirty="0" smtClean="0">
              <a:solidFill>
                <a:schemeClr val="tx1">
                  <a:lumMod val="90000"/>
                  <a:lumOff val="10000"/>
                </a:schemeClr>
              </a:solidFill>
              <a:latin typeface="+mj-ea"/>
              <a:ea typeface="+mj-ea"/>
            </a:endParaRPr>
          </a:p>
        </p:txBody>
      </p:sp>
      <p:graphicFrame>
        <p:nvGraphicFramePr>
          <p:cNvPr id="20482" name="Object 4"/>
          <p:cNvGraphicFramePr>
            <a:graphicFrameLocks noChangeAspect="1"/>
          </p:cNvGraphicFramePr>
          <p:nvPr>
            <p:ph sz="quarter" idx="2"/>
          </p:nvPr>
        </p:nvGraphicFramePr>
        <p:xfrm>
          <a:off x="1500166" y="928670"/>
          <a:ext cx="1879600" cy="461963"/>
        </p:xfrm>
        <a:graphic>
          <a:graphicData uri="http://schemas.openxmlformats.org/presentationml/2006/ole">
            <p:oleObj spid="_x0000_s219138" name="公式" r:id="rId3" imgW="825480" imgH="203040" progId="Equation.3">
              <p:embed/>
            </p:oleObj>
          </a:graphicData>
        </a:graphic>
      </p:graphicFrame>
      <p:graphicFrame>
        <p:nvGraphicFramePr>
          <p:cNvPr id="41988" name="Object 4"/>
          <p:cNvGraphicFramePr>
            <a:graphicFrameLocks noChangeAspect="1"/>
          </p:cNvGraphicFramePr>
          <p:nvPr/>
        </p:nvGraphicFramePr>
        <p:xfrm>
          <a:off x="1071538" y="5000636"/>
          <a:ext cx="1879600" cy="461962"/>
        </p:xfrm>
        <a:graphic>
          <a:graphicData uri="http://schemas.openxmlformats.org/presentationml/2006/ole">
            <p:oleObj spid="_x0000_s219139" name="公式" r:id="rId4" imgW="825480" imgH="203040" progId="Equation.3">
              <p:embed/>
            </p:oleObj>
          </a:graphicData>
        </a:graphic>
      </p:graphicFrame>
      <p:sp>
        <p:nvSpPr>
          <p:cNvPr id="6" name="灯片编号占位符 5"/>
          <p:cNvSpPr>
            <a:spLocks noGrp="1"/>
          </p:cNvSpPr>
          <p:nvPr>
            <p:ph type="sldNum" sz="quarter" idx="12"/>
          </p:nvPr>
        </p:nvSpPr>
        <p:spPr/>
        <p:txBody>
          <a:bodyPr/>
          <a:lstStyle/>
          <a:p>
            <a:pPr>
              <a:defRPr/>
            </a:pPr>
            <a:fld id="{A748F4B7-B1B6-49DA-A9F8-1F9EF223DD05}" type="slidenum">
              <a:rPr lang="en-US" altLang="zh-CN" smtClean="0"/>
              <a:pPr>
                <a:defRPr/>
              </a:pPr>
              <a:t>25</a:t>
            </a:fld>
            <a:endParaRPr lang="en-US" altLang="zh-CN"/>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3" descr="Rectangle: Click to edit Master text styles&#10;Second level&#10;Third level&#10;Fourth level&#10;Fifth level"/>
          <p:cNvSpPr>
            <a:spLocks noGrp="1" noChangeArrowheads="1"/>
          </p:cNvSpPr>
          <p:nvPr>
            <p:ph type="body" idx="1"/>
          </p:nvPr>
        </p:nvSpPr>
        <p:spPr>
          <a:xfrm>
            <a:off x="0" y="0"/>
            <a:ext cx="9144000" cy="6858000"/>
          </a:xfrm>
        </p:spPr>
        <p:txBody>
          <a:bodyPr/>
          <a:lstStyle/>
          <a:p>
            <a:pPr eaLnBrk="1" hangingPunct="1">
              <a:buFont typeface="Wingdings" pitchFamily="2" charset="2"/>
              <a:buNone/>
            </a:pPr>
            <a:r>
              <a:rPr lang="zh-CN" altLang="en-US" sz="2400" b="1" dirty="0" smtClean="0">
                <a:solidFill>
                  <a:srgbClr val="C00000"/>
                </a:solidFill>
              </a:rPr>
              <a:t>经典网平差基准</a:t>
            </a:r>
            <a:r>
              <a:rPr lang="zh-CN" altLang="en-US" sz="2400" dirty="0" smtClean="0">
                <a:solidFill>
                  <a:schemeClr val="tx1">
                    <a:lumMod val="90000"/>
                    <a:lumOff val="10000"/>
                  </a:schemeClr>
                </a:solidFill>
              </a:rPr>
              <a:t>（</a:t>
            </a:r>
            <a:r>
              <a:rPr lang="zh-CN" altLang="en-US" sz="2400" b="1" dirty="0" smtClean="0">
                <a:solidFill>
                  <a:schemeClr val="accent4">
                    <a:lumMod val="60000"/>
                    <a:lumOff val="40000"/>
                  </a:schemeClr>
                </a:solidFill>
              </a:rPr>
              <a:t>固定基准</a:t>
            </a:r>
            <a:r>
              <a:rPr lang="zh-CN" altLang="en-US" sz="2400" dirty="0" smtClean="0">
                <a:solidFill>
                  <a:schemeClr val="tx1">
                    <a:lumMod val="90000"/>
                    <a:lumOff val="10000"/>
                  </a:schemeClr>
                </a:solidFill>
              </a:rPr>
              <a:t>）－－平差前后已知点（固定点）的位置不变。</a:t>
            </a:r>
          </a:p>
          <a:p>
            <a:pPr eaLnBrk="1" hangingPunct="1">
              <a:buFont typeface="Wingdings" pitchFamily="2" charset="2"/>
              <a:buNone/>
            </a:pPr>
            <a:r>
              <a:rPr lang="zh-CN" altLang="en-US" sz="2400" dirty="0" smtClean="0">
                <a:solidFill>
                  <a:schemeClr val="tx1">
                    <a:lumMod val="90000"/>
                    <a:lumOff val="10000"/>
                  </a:schemeClr>
                </a:solidFill>
              </a:rPr>
              <a:t>    </a:t>
            </a:r>
            <a:r>
              <a:rPr lang="zh-CN" altLang="en-US" sz="2400" b="1" dirty="0" smtClean="0">
                <a:solidFill>
                  <a:srgbClr val="A66402"/>
                </a:solidFill>
              </a:rPr>
              <a:t>该平差</a:t>
            </a:r>
            <a:r>
              <a:rPr lang="zh-CN" altLang="en-US" sz="2400" b="1" smtClean="0">
                <a:solidFill>
                  <a:srgbClr val="A66402"/>
                </a:solidFill>
              </a:rPr>
              <a:t>方式适用于</a:t>
            </a:r>
            <a:r>
              <a:rPr lang="zh-CN" altLang="en-US" sz="2400" smtClean="0">
                <a:solidFill>
                  <a:schemeClr val="tx1">
                    <a:lumMod val="90000"/>
                    <a:lumOff val="10000"/>
                  </a:schemeClr>
                </a:solidFill>
              </a:rPr>
              <a:t>控制网</a:t>
            </a:r>
            <a:r>
              <a:rPr lang="zh-CN" altLang="en-US" sz="2400" dirty="0" smtClean="0">
                <a:solidFill>
                  <a:schemeClr val="tx1">
                    <a:lumMod val="90000"/>
                    <a:lumOff val="10000"/>
                  </a:schemeClr>
                </a:solidFill>
              </a:rPr>
              <a:t>中已知点稳定的情况。</a:t>
            </a:r>
          </a:p>
          <a:p>
            <a:pPr eaLnBrk="1" hangingPunct="1">
              <a:buFont typeface="Wingdings" pitchFamily="2" charset="2"/>
              <a:buNone/>
            </a:pPr>
            <a:r>
              <a:rPr lang="zh-CN" altLang="en-US" sz="2400" b="1" dirty="0" smtClean="0">
                <a:solidFill>
                  <a:srgbClr val="C00000"/>
                </a:solidFill>
              </a:rPr>
              <a:t>秩亏自由网平差基准</a:t>
            </a:r>
            <a:r>
              <a:rPr lang="zh-CN" altLang="en-US" sz="2400" dirty="0" smtClean="0">
                <a:solidFill>
                  <a:schemeClr val="tx1">
                    <a:lumMod val="90000"/>
                    <a:lumOff val="10000"/>
                  </a:schemeClr>
                </a:solidFill>
              </a:rPr>
              <a:t>（</a:t>
            </a:r>
            <a:r>
              <a:rPr lang="zh-CN" altLang="en-US" sz="2400" b="1" dirty="0" smtClean="0">
                <a:solidFill>
                  <a:schemeClr val="accent4">
                    <a:lumMod val="60000"/>
                    <a:lumOff val="40000"/>
                  </a:schemeClr>
                </a:solidFill>
              </a:rPr>
              <a:t>重心基准</a:t>
            </a:r>
            <a:r>
              <a:rPr lang="zh-CN" altLang="en-US" sz="2400" dirty="0" smtClean="0">
                <a:solidFill>
                  <a:schemeClr val="tx1">
                    <a:lumMod val="90000"/>
                    <a:lumOff val="10000"/>
                  </a:schemeClr>
                </a:solidFill>
              </a:rPr>
              <a:t>）－－平</a:t>
            </a:r>
            <a:r>
              <a:rPr lang="zh-CN" altLang="en-US" sz="2400" smtClean="0">
                <a:solidFill>
                  <a:schemeClr val="tx1">
                    <a:lumMod val="90000"/>
                    <a:lumOff val="10000"/>
                  </a:schemeClr>
                </a:solidFill>
              </a:rPr>
              <a:t>差前后控制网</a:t>
            </a:r>
            <a:r>
              <a:rPr lang="zh-CN" altLang="en-US" sz="2400" dirty="0" smtClean="0">
                <a:solidFill>
                  <a:schemeClr val="tx1">
                    <a:lumMod val="90000"/>
                    <a:lumOff val="10000"/>
                  </a:schemeClr>
                </a:solidFill>
              </a:rPr>
              <a:t>中重心点的高程（或坐标）值保持不变。</a:t>
            </a:r>
          </a:p>
          <a:p>
            <a:pPr eaLnBrk="1" hangingPunct="1">
              <a:buFont typeface="Wingdings" pitchFamily="2" charset="2"/>
              <a:buNone/>
            </a:pPr>
            <a:r>
              <a:rPr lang="zh-CN" altLang="en-US" sz="2400" dirty="0" smtClean="0">
                <a:solidFill>
                  <a:schemeClr val="tx1">
                    <a:lumMod val="90000"/>
                    <a:lumOff val="10000"/>
                  </a:schemeClr>
                </a:solidFill>
              </a:rPr>
              <a:t>    </a:t>
            </a:r>
            <a:r>
              <a:rPr lang="zh-CN" altLang="en-US" sz="2400" b="1" dirty="0" smtClean="0">
                <a:solidFill>
                  <a:srgbClr val="A66402"/>
                </a:solidFill>
              </a:rPr>
              <a:t>该平差</a:t>
            </a:r>
            <a:r>
              <a:rPr lang="zh-CN" altLang="en-US" sz="2400" b="1" smtClean="0">
                <a:solidFill>
                  <a:srgbClr val="A66402"/>
                </a:solidFill>
              </a:rPr>
              <a:t>方式适合于</a:t>
            </a:r>
            <a:r>
              <a:rPr lang="zh-CN" altLang="en-US" sz="2400" smtClean="0">
                <a:solidFill>
                  <a:schemeClr val="tx1">
                    <a:lumMod val="90000"/>
                    <a:lumOff val="10000"/>
                  </a:schemeClr>
                </a:solidFill>
              </a:rPr>
              <a:t>控制网</a:t>
            </a:r>
            <a:r>
              <a:rPr lang="zh-CN" altLang="en-US" sz="2400" dirty="0" smtClean="0">
                <a:solidFill>
                  <a:schemeClr val="tx1">
                    <a:lumMod val="90000"/>
                    <a:lumOff val="10000"/>
                  </a:schemeClr>
                </a:solidFill>
              </a:rPr>
              <a:t>中所有控制点都有微小的随机变动，且变动均匀的情况。</a:t>
            </a:r>
          </a:p>
          <a:p>
            <a:pPr eaLnBrk="1" hangingPunct="1">
              <a:buFont typeface="Wingdings" pitchFamily="2" charset="2"/>
              <a:buNone/>
            </a:pPr>
            <a:r>
              <a:rPr lang="zh-CN" altLang="en-US" sz="2400" b="1" dirty="0" smtClean="0">
                <a:solidFill>
                  <a:srgbClr val="C00000"/>
                </a:solidFill>
              </a:rPr>
              <a:t>拟稳平差基准</a:t>
            </a:r>
            <a:r>
              <a:rPr lang="zh-CN" altLang="en-US" sz="2400" dirty="0" smtClean="0">
                <a:solidFill>
                  <a:schemeClr val="tx1">
                    <a:lumMod val="90000"/>
                    <a:lumOff val="10000"/>
                  </a:schemeClr>
                </a:solidFill>
              </a:rPr>
              <a:t>（</a:t>
            </a:r>
            <a:r>
              <a:rPr lang="zh-CN" altLang="en-US" sz="2400" b="1" dirty="0" smtClean="0">
                <a:solidFill>
                  <a:schemeClr val="accent4">
                    <a:lumMod val="60000"/>
                    <a:lumOff val="40000"/>
                  </a:schemeClr>
                </a:solidFill>
              </a:rPr>
              <a:t>拟稳基准</a:t>
            </a:r>
            <a:r>
              <a:rPr lang="zh-CN" altLang="en-US" sz="2400" dirty="0" smtClean="0">
                <a:solidFill>
                  <a:schemeClr val="tx1">
                    <a:lumMod val="90000"/>
                    <a:lumOff val="10000"/>
                  </a:schemeClr>
                </a:solidFill>
              </a:rPr>
              <a:t>）－－平</a:t>
            </a:r>
            <a:r>
              <a:rPr lang="zh-CN" altLang="en-US" sz="2400" smtClean="0">
                <a:solidFill>
                  <a:schemeClr val="tx1">
                    <a:lumMod val="90000"/>
                    <a:lumOff val="10000"/>
                  </a:schemeClr>
                </a:solidFill>
              </a:rPr>
              <a:t>差前后控制网</a:t>
            </a:r>
            <a:r>
              <a:rPr lang="zh-CN" altLang="en-US" sz="2400" dirty="0" smtClean="0">
                <a:solidFill>
                  <a:schemeClr val="tx1">
                    <a:lumMod val="90000"/>
                    <a:lumOff val="10000"/>
                  </a:schemeClr>
                </a:solidFill>
              </a:rPr>
              <a:t>中相对稳定点部分的重心值保持不变。</a:t>
            </a:r>
          </a:p>
          <a:p>
            <a:pPr eaLnBrk="1" hangingPunct="1">
              <a:buFont typeface="Wingdings" pitchFamily="2" charset="2"/>
              <a:buNone/>
            </a:pPr>
            <a:r>
              <a:rPr lang="zh-CN" altLang="en-US" sz="2400" dirty="0" smtClean="0">
                <a:solidFill>
                  <a:schemeClr val="tx1">
                    <a:lumMod val="90000"/>
                    <a:lumOff val="10000"/>
                  </a:schemeClr>
                </a:solidFill>
              </a:rPr>
              <a:t>    </a:t>
            </a:r>
            <a:r>
              <a:rPr lang="zh-CN" altLang="en-US" sz="2400" b="1" dirty="0" smtClean="0">
                <a:solidFill>
                  <a:srgbClr val="A66402"/>
                </a:solidFill>
              </a:rPr>
              <a:t>该平差</a:t>
            </a:r>
            <a:r>
              <a:rPr lang="zh-CN" altLang="en-US" sz="2400" b="1" smtClean="0">
                <a:solidFill>
                  <a:srgbClr val="A66402"/>
                </a:solidFill>
              </a:rPr>
              <a:t>方式适合于</a:t>
            </a:r>
            <a:r>
              <a:rPr lang="zh-CN" altLang="en-US" sz="2400" smtClean="0">
                <a:solidFill>
                  <a:schemeClr val="tx1">
                    <a:lumMod val="90000"/>
                    <a:lumOff val="10000"/>
                  </a:schemeClr>
                </a:solidFill>
              </a:rPr>
              <a:t>控制网</a:t>
            </a:r>
            <a:r>
              <a:rPr lang="zh-CN" altLang="en-US" sz="2400" dirty="0" smtClean="0">
                <a:solidFill>
                  <a:schemeClr val="tx1">
                    <a:lumMod val="90000"/>
                    <a:lumOff val="10000"/>
                  </a:schemeClr>
                </a:solidFill>
              </a:rPr>
              <a:t>中所有点都是随机变动的，但某些点较另一部分点而言具有相对稳定性。</a:t>
            </a:r>
          </a:p>
        </p:txBody>
      </p:sp>
      <p:sp>
        <p:nvSpPr>
          <p:cNvPr id="3" name="灯片编号占位符 2"/>
          <p:cNvSpPr>
            <a:spLocks noGrp="1"/>
          </p:cNvSpPr>
          <p:nvPr>
            <p:ph type="sldNum" sz="quarter" idx="12"/>
          </p:nvPr>
        </p:nvSpPr>
        <p:spPr/>
        <p:txBody>
          <a:bodyPr/>
          <a:lstStyle/>
          <a:p>
            <a:pPr>
              <a:defRPr/>
            </a:pPr>
            <a:fld id="{7E4690C5-E9ED-4F00-BB42-B2796919A211}" type="slidenum">
              <a:rPr lang="zh-CN" altLang="en-US" smtClean="0"/>
              <a:pPr>
                <a:defRPr/>
              </a:pPr>
              <a:t>26</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4282" y="714356"/>
            <a:ext cx="8715436" cy="5078313"/>
          </a:xfrm>
          <a:prstGeom prst="rect">
            <a:avLst/>
          </a:prstGeom>
        </p:spPr>
        <p:txBody>
          <a:bodyPr wrap="square">
            <a:spAutoFit/>
          </a:bodyPr>
          <a:lstStyle/>
          <a:p>
            <a:pPr eaLnBrk="1" hangingPunct="1">
              <a:lnSpc>
                <a:spcPct val="150000"/>
              </a:lnSpc>
              <a:buFont typeface="Wingdings" pitchFamily="2" charset="2"/>
              <a:buNone/>
            </a:pPr>
            <a:r>
              <a:rPr lang="zh-CN" altLang="en-US" sz="2400" dirty="0" smtClean="0">
                <a:latin typeface="+mj-ea"/>
                <a:ea typeface="+mj-ea"/>
              </a:rPr>
              <a:t>（</a:t>
            </a:r>
            <a:r>
              <a:rPr lang="en-US" altLang="zh-CN" sz="2400" dirty="0" smtClean="0">
                <a:latin typeface="+mj-ea"/>
                <a:ea typeface="+mj-ea"/>
              </a:rPr>
              <a:t>1</a:t>
            </a:r>
            <a:r>
              <a:rPr lang="zh-CN" altLang="en-US" sz="2400" dirty="0" smtClean="0">
                <a:latin typeface="+mj-ea"/>
                <a:ea typeface="+mj-ea"/>
              </a:rPr>
              <a:t>）不同的平差参考系，将得到点位不同的位移量</a:t>
            </a:r>
            <a:r>
              <a:rPr lang="en-US" altLang="zh-CN" sz="2400" dirty="0" smtClean="0">
                <a:latin typeface="+mj-ea"/>
                <a:ea typeface="+mj-ea"/>
              </a:rPr>
              <a:t>x</a:t>
            </a:r>
            <a:r>
              <a:rPr lang="en-US" altLang="zh-CN" sz="2400" baseline="-25000" dirty="0" smtClean="0">
                <a:latin typeface="+mj-ea"/>
                <a:ea typeface="+mj-ea"/>
              </a:rPr>
              <a:t>i</a:t>
            </a:r>
            <a:r>
              <a:rPr lang="zh-CN" altLang="en-US" sz="2400" dirty="0" smtClean="0">
                <a:latin typeface="+mj-ea"/>
                <a:ea typeface="+mj-ea"/>
              </a:rPr>
              <a:t>和位移精度值</a:t>
            </a:r>
            <a:r>
              <a:rPr lang="en-US" altLang="zh-CN" sz="2400" err="1" smtClean="0">
                <a:latin typeface="+mj-ea"/>
                <a:ea typeface="+mj-ea"/>
              </a:rPr>
              <a:t>Qx</a:t>
            </a:r>
            <a:r>
              <a:rPr lang="en-US" altLang="zh-CN" sz="2400" baseline="-25000" err="1" smtClean="0">
                <a:latin typeface="+mj-ea"/>
                <a:ea typeface="+mj-ea"/>
              </a:rPr>
              <a:t>i</a:t>
            </a:r>
            <a:r>
              <a:rPr lang="en-US" altLang="zh-CN" sz="2400" smtClean="0">
                <a:latin typeface="+mj-ea"/>
                <a:ea typeface="+mj-ea"/>
              </a:rPr>
              <a:t> </a:t>
            </a:r>
            <a:r>
              <a:rPr lang="zh-CN" altLang="en-US" sz="2400" smtClean="0">
                <a:latin typeface="+mj-ea"/>
                <a:ea typeface="+mj-ea"/>
              </a:rPr>
              <a:t>，但观测值改正数</a:t>
            </a:r>
            <a:r>
              <a:rPr lang="en-US" altLang="zh-CN" sz="2400" smtClean="0">
                <a:latin typeface="+mj-ea"/>
                <a:ea typeface="+mj-ea"/>
              </a:rPr>
              <a:t>V</a:t>
            </a:r>
            <a:r>
              <a:rPr lang="zh-CN" altLang="en-US" sz="2400" smtClean="0">
                <a:latin typeface="+mj-ea"/>
                <a:ea typeface="+mj-ea"/>
              </a:rPr>
              <a:t>保持不变；</a:t>
            </a:r>
            <a:endParaRPr lang="en-US" altLang="zh-CN" sz="2400" dirty="0" smtClean="0">
              <a:latin typeface="+mj-ea"/>
              <a:ea typeface="+mj-ea"/>
            </a:endParaRPr>
          </a:p>
          <a:p>
            <a:pPr eaLnBrk="1" hangingPunct="1">
              <a:lnSpc>
                <a:spcPct val="150000"/>
              </a:lnSpc>
              <a:buFont typeface="Wingdings" pitchFamily="2" charset="2"/>
              <a:buNone/>
            </a:pPr>
            <a:r>
              <a:rPr lang="zh-CN" altLang="en-US" sz="2400" smtClean="0">
                <a:latin typeface="+mj-ea"/>
                <a:ea typeface="+mj-ea"/>
              </a:rPr>
              <a:t>（</a:t>
            </a:r>
            <a:r>
              <a:rPr lang="en-US" altLang="zh-CN" sz="2400" dirty="0" smtClean="0">
                <a:latin typeface="+mj-ea"/>
                <a:ea typeface="+mj-ea"/>
              </a:rPr>
              <a:t>2</a:t>
            </a:r>
            <a:r>
              <a:rPr lang="zh-CN" altLang="en-US" sz="2400" dirty="0" smtClean="0">
                <a:latin typeface="+mj-ea"/>
                <a:ea typeface="+mj-ea"/>
              </a:rPr>
              <a:t>）平差时若所选数学模型（经典或秩亏平差）与实际不符，所算得的位移量将伴随着误差，这种误差称为模型误差，是无论再仔细的平差计算也消除不了的误差；</a:t>
            </a:r>
            <a:endParaRPr lang="en-US" altLang="zh-CN" sz="2400" dirty="0" smtClean="0">
              <a:latin typeface="+mj-ea"/>
              <a:ea typeface="+mj-ea"/>
            </a:endParaRPr>
          </a:p>
          <a:p>
            <a:pPr eaLnBrk="1" hangingPunct="1">
              <a:lnSpc>
                <a:spcPct val="150000"/>
              </a:lnSpc>
              <a:buNone/>
            </a:pPr>
            <a:r>
              <a:rPr lang="zh-CN" altLang="en-US" sz="2400" smtClean="0">
                <a:latin typeface="+mj-ea"/>
                <a:ea typeface="+mj-ea"/>
              </a:rPr>
              <a:t>（</a:t>
            </a:r>
            <a:r>
              <a:rPr lang="en-US" altLang="zh-CN" sz="2400" dirty="0" smtClean="0">
                <a:latin typeface="+mj-ea"/>
                <a:ea typeface="+mj-ea"/>
              </a:rPr>
              <a:t>3</a:t>
            </a:r>
            <a:r>
              <a:rPr lang="zh-CN" altLang="en-US" sz="2400" dirty="0" smtClean="0">
                <a:latin typeface="+mj-ea"/>
                <a:ea typeface="+mj-ea"/>
              </a:rPr>
              <a:t>）做变形</a:t>
            </a:r>
            <a:r>
              <a:rPr lang="zh-CN" altLang="en-US" sz="2400" smtClean="0">
                <a:latin typeface="+mj-ea"/>
                <a:ea typeface="+mj-ea"/>
              </a:rPr>
              <a:t>分析时的秩亏网平差，每</a:t>
            </a:r>
            <a:r>
              <a:rPr lang="zh-CN" altLang="en-US" sz="2400" dirty="0" smtClean="0">
                <a:latin typeface="+mj-ea"/>
                <a:ea typeface="+mj-ea"/>
              </a:rPr>
              <a:t>期的参数近似值都要选取相同的值，不然无法分析变形量；</a:t>
            </a:r>
            <a:endParaRPr lang="en-US" altLang="zh-CN" sz="2400" dirty="0" smtClean="0">
              <a:latin typeface="+mj-ea"/>
              <a:ea typeface="+mj-ea"/>
            </a:endParaRPr>
          </a:p>
          <a:p>
            <a:pPr eaLnBrk="1" hangingPunct="1">
              <a:lnSpc>
                <a:spcPct val="150000"/>
              </a:lnSpc>
              <a:buFont typeface="Wingdings" pitchFamily="2" charset="2"/>
              <a:buNone/>
            </a:pPr>
            <a:r>
              <a:rPr lang="zh-CN" altLang="en-US" sz="2400" smtClean="0">
                <a:latin typeface="+mj-ea"/>
                <a:ea typeface="+mj-ea"/>
              </a:rPr>
              <a:t>（</a:t>
            </a:r>
            <a:r>
              <a:rPr lang="en-US" altLang="zh-CN" sz="2400" dirty="0" smtClean="0">
                <a:latin typeface="+mj-ea"/>
                <a:ea typeface="+mj-ea"/>
              </a:rPr>
              <a:t>4</a:t>
            </a:r>
            <a:r>
              <a:rPr lang="zh-CN" altLang="en-US" sz="2400" dirty="0" smtClean="0">
                <a:latin typeface="+mj-ea"/>
                <a:ea typeface="+mj-ea"/>
              </a:rPr>
              <a:t>）与经典平差不同，秩亏平差不能靠迭代来改善</a:t>
            </a:r>
            <a:r>
              <a:rPr lang="zh-CN" altLang="en-US" sz="2400" smtClean="0">
                <a:latin typeface="+mj-ea"/>
                <a:ea typeface="+mj-ea"/>
              </a:rPr>
              <a:t>精度。</a:t>
            </a:r>
            <a:r>
              <a:rPr lang="zh-CN" altLang="en-US" sz="2400" dirty="0" smtClean="0">
                <a:latin typeface="+mj-ea"/>
                <a:ea typeface="+mj-ea"/>
              </a:rPr>
              <a:t>秩亏平差</a:t>
            </a:r>
            <a:r>
              <a:rPr lang="zh-CN" altLang="en-US" sz="2400" smtClean="0">
                <a:latin typeface="+mj-ea"/>
                <a:ea typeface="+mj-ea"/>
              </a:rPr>
              <a:t>迭代</a:t>
            </a:r>
            <a:r>
              <a:rPr lang="zh-CN" altLang="en-US" sz="2400" dirty="0" smtClean="0">
                <a:latin typeface="+mj-ea"/>
                <a:ea typeface="+mj-ea"/>
              </a:rPr>
              <a:t>后所有的参数改正数</a:t>
            </a:r>
            <a:r>
              <a:rPr lang="en-US" altLang="zh-CN" sz="2400" dirty="0" smtClean="0">
                <a:latin typeface="+mj-ea"/>
                <a:ea typeface="+mj-ea"/>
              </a:rPr>
              <a:t>x</a:t>
            </a:r>
            <a:r>
              <a:rPr lang="en-US" altLang="zh-CN" sz="2400" baseline="-25000" dirty="0" smtClean="0">
                <a:latin typeface="+mj-ea"/>
                <a:ea typeface="+mj-ea"/>
              </a:rPr>
              <a:t>i</a:t>
            </a:r>
            <a:r>
              <a:rPr lang="zh-CN" altLang="en-US" sz="2400" dirty="0" smtClean="0">
                <a:latin typeface="+mj-ea"/>
                <a:ea typeface="+mj-ea"/>
              </a:rPr>
              <a:t>、观测值</a:t>
            </a:r>
            <a:r>
              <a:rPr lang="zh-CN" altLang="en-US" sz="2400" smtClean="0">
                <a:latin typeface="+mj-ea"/>
                <a:ea typeface="+mj-ea"/>
              </a:rPr>
              <a:t>改正数</a:t>
            </a:r>
            <a:r>
              <a:rPr lang="en-US" altLang="zh-CN" sz="2400" smtClean="0">
                <a:latin typeface="+mj-ea"/>
                <a:ea typeface="+mj-ea"/>
              </a:rPr>
              <a:t>v</a:t>
            </a:r>
            <a:r>
              <a:rPr lang="en-US" altLang="zh-CN" sz="2400" baseline="-25000" smtClean="0">
                <a:latin typeface="+mj-ea"/>
                <a:ea typeface="+mj-ea"/>
              </a:rPr>
              <a:t>i</a:t>
            </a:r>
            <a:r>
              <a:rPr lang="zh-CN" altLang="en-US" sz="2400" dirty="0" smtClean="0">
                <a:latin typeface="+mj-ea"/>
                <a:ea typeface="+mj-ea"/>
              </a:rPr>
              <a:t>都为零。</a:t>
            </a:r>
          </a:p>
        </p:txBody>
      </p:sp>
      <p:sp>
        <p:nvSpPr>
          <p:cNvPr id="3" name="灯片编号占位符 2"/>
          <p:cNvSpPr>
            <a:spLocks noGrp="1"/>
          </p:cNvSpPr>
          <p:nvPr>
            <p:ph type="sldNum" sz="quarter" idx="12"/>
          </p:nvPr>
        </p:nvSpPr>
        <p:spPr/>
        <p:txBody>
          <a:bodyPr/>
          <a:lstStyle/>
          <a:p>
            <a:pPr>
              <a:defRPr/>
            </a:pPr>
            <a:fld id="{008083A2-84D4-4BD8-97ED-7867E779500A}" type="slidenum">
              <a:rPr lang="zh-CN" altLang="en-US" smtClean="0"/>
              <a:pPr>
                <a:defRPr/>
              </a:pPr>
              <a:t>27</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a:xfrm>
            <a:off x="0" y="0"/>
            <a:ext cx="7000892" cy="596882"/>
          </a:xfrm>
        </p:spPr>
        <p:txBody>
          <a:bodyPr/>
          <a:lstStyle/>
          <a:p>
            <a:pPr eaLnBrk="1" hangingPunct="1"/>
            <a:r>
              <a:rPr altLang="en-US" sz="3200" b="1" smtClean="0">
                <a:solidFill>
                  <a:schemeClr val="accent4">
                    <a:lumMod val="75000"/>
                  </a:schemeClr>
                </a:solidFill>
                <a:latin typeface="华文新魏" pitchFamily="2" charset="-122"/>
                <a:ea typeface="华文新魏" pitchFamily="2" charset="-122"/>
              </a:rPr>
              <a:t>六</a:t>
            </a:r>
            <a:r>
              <a:rPr lang="zh-CN" altLang="en-US" sz="3200" b="1" smtClean="0">
                <a:solidFill>
                  <a:schemeClr val="accent4">
                    <a:lumMod val="75000"/>
                  </a:schemeClr>
                </a:solidFill>
                <a:latin typeface="华文新魏" pitchFamily="2" charset="-122"/>
                <a:ea typeface="华文新魏" pitchFamily="2" charset="-122"/>
              </a:rPr>
              <a:t>、</a:t>
            </a:r>
            <a:r>
              <a:rPr lang="zh-CN" altLang="en-US" sz="3200" b="1" dirty="0" smtClean="0">
                <a:solidFill>
                  <a:schemeClr val="accent4">
                    <a:lumMod val="75000"/>
                  </a:schemeClr>
                </a:solidFill>
                <a:latin typeface="华文新魏" pitchFamily="2" charset="-122"/>
                <a:ea typeface="华文新魏" pitchFamily="2" charset="-122"/>
              </a:rPr>
              <a:t>秩亏自由网平差的一些特性</a:t>
            </a:r>
          </a:p>
        </p:txBody>
      </p:sp>
      <p:graphicFrame>
        <p:nvGraphicFramePr>
          <p:cNvPr id="21506" name="Object 4"/>
          <p:cNvGraphicFramePr>
            <a:graphicFrameLocks noChangeAspect="1"/>
          </p:cNvGraphicFramePr>
          <p:nvPr>
            <p:ph idx="1"/>
          </p:nvPr>
        </p:nvGraphicFramePr>
        <p:xfrm>
          <a:off x="214282" y="714356"/>
          <a:ext cx="7072362" cy="4375880"/>
        </p:xfrm>
        <a:graphic>
          <a:graphicData uri="http://schemas.openxmlformats.org/presentationml/2006/ole">
            <p:oleObj spid="_x0000_s220162" name="公式" r:id="rId3" imgW="2298600" imgH="1422360" progId="Equation.3">
              <p:embed/>
            </p:oleObj>
          </a:graphicData>
        </a:graphic>
      </p:graphicFrame>
      <p:sp>
        <p:nvSpPr>
          <p:cNvPr id="4" name="TextBox 3"/>
          <p:cNvSpPr txBox="1"/>
          <p:nvPr/>
        </p:nvSpPr>
        <p:spPr>
          <a:xfrm>
            <a:off x="285720" y="5786454"/>
            <a:ext cx="8358246" cy="597921"/>
          </a:xfrm>
          <a:prstGeom prst="rect">
            <a:avLst/>
          </a:prstGeom>
          <a:noFill/>
        </p:spPr>
        <p:txBody>
          <a:bodyPr wrap="square" rtlCol="0">
            <a:spAutoFit/>
          </a:bodyPr>
          <a:lstStyle/>
          <a:p>
            <a:pPr>
              <a:lnSpc>
                <a:spcPct val="130000"/>
              </a:lnSpc>
            </a:pPr>
            <a:r>
              <a:rPr lang="zh-CN" altLang="en-US" sz="2800" b="1" dirty="0" smtClean="0">
                <a:solidFill>
                  <a:srgbClr val="C00000"/>
                </a:solidFill>
                <a:latin typeface="微软雅黑" pitchFamily="34" charset="-122"/>
                <a:ea typeface="微软雅黑" pitchFamily="34" charset="-122"/>
              </a:rPr>
              <a:t>秩亏平差得到的参数解是最优有偏估值。</a:t>
            </a:r>
            <a:endParaRPr lang="zh-CN" altLang="en-US" sz="2800" b="1" dirty="0">
              <a:solidFill>
                <a:srgbClr val="C00000"/>
              </a:solidFill>
              <a:latin typeface="微软雅黑" pitchFamily="34" charset="-122"/>
              <a:ea typeface="微软雅黑" pitchFamily="34" charset="-122"/>
            </a:endParaRPr>
          </a:p>
        </p:txBody>
      </p:sp>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28</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p:nvPr/>
        </p:nvSpPr>
        <p:spPr>
          <a:xfrm>
            <a:off x="1000100" y="2857496"/>
            <a:ext cx="3929090" cy="453457"/>
          </a:xfrm>
          <a:prstGeom prst="rect">
            <a:avLst/>
          </a:prstGeom>
          <a:noFill/>
        </p:spPr>
        <p:txBody>
          <a:bodyPr wrap="square" rtlCol="0">
            <a:spAutoFit/>
          </a:bodyPr>
          <a:lstStyle/>
          <a:p>
            <a:pPr>
              <a:lnSpc>
                <a:spcPct val="130000"/>
              </a:lnSpc>
            </a:pPr>
            <a:r>
              <a:rPr lang="zh-CN" altLang="en-US" sz="2000" b="1" smtClean="0">
                <a:solidFill>
                  <a:srgbClr val="1C69BE"/>
                </a:solidFill>
                <a:latin typeface="微软雅黑" pitchFamily="34" charset="-122"/>
                <a:ea typeface="微软雅黑" pitchFamily="34" charset="-122"/>
              </a:rPr>
              <a:t>参考教材</a:t>
            </a:r>
            <a:r>
              <a:rPr lang="en-US" altLang="zh-CN" sz="2000" b="1" smtClean="0">
                <a:solidFill>
                  <a:srgbClr val="1C69BE"/>
                </a:solidFill>
                <a:latin typeface="微软雅黑" pitchFamily="34" charset="-122"/>
                <a:ea typeface="微软雅黑" pitchFamily="34" charset="-122"/>
              </a:rPr>
              <a:t>10.2.4</a:t>
            </a:r>
            <a:r>
              <a:rPr lang="zh-CN" altLang="en-US" sz="2000" b="1" smtClean="0">
                <a:solidFill>
                  <a:srgbClr val="1C69BE"/>
                </a:solidFill>
                <a:latin typeface="微软雅黑" pitchFamily="34" charset="-122"/>
                <a:ea typeface="微软雅黑" pitchFamily="34" charset="-122"/>
              </a:rPr>
              <a:t>节“相似变换法”</a:t>
            </a:r>
            <a:endParaRPr lang="zh-CN" altLang="en-US" sz="2000" b="1" dirty="0">
              <a:solidFill>
                <a:srgbClr val="1C69BE"/>
              </a:solidFill>
              <a:latin typeface="微软雅黑" pitchFamily="34" charset="-122"/>
              <a:ea typeface="微软雅黑" pitchFamily="34" charset="-122"/>
            </a:endParaRPr>
          </a:p>
        </p:txBody>
      </p:sp>
      <p:sp>
        <p:nvSpPr>
          <p:cNvPr id="8" name="TextBox 7"/>
          <p:cNvSpPr txBox="1"/>
          <p:nvPr/>
        </p:nvSpPr>
        <p:spPr>
          <a:xfrm>
            <a:off x="1000100" y="1428736"/>
            <a:ext cx="5429288" cy="492443"/>
          </a:xfrm>
          <a:prstGeom prst="rect">
            <a:avLst/>
          </a:prstGeom>
          <a:noFill/>
        </p:spPr>
        <p:txBody>
          <a:bodyPr wrap="square" rtlCol="0">
            <a:spAutoFit/>
          </a:bodyPr>
          <a:lstStyle/>
          <a:p>
            <a:pPr>
              <a:lnSpc>
                <a:spcPct val="130000"/>
              </a:lnSpc>
            </a:pPr>
            <a:r>
              <a:rPr lang="zh-CN" altLang="en-US" sz="2000" b="1" smtClean="0">
                <a:solidFill>
                  <a:srgbClr val="1C69BE"/>
                </a:solidFill>
                <a:latin typeface="微软雅黑" pitchFamily="34" charset="-122"/>
                <a:ea typeface="微软雅黑" pitchFamily="34" charset="-122"/>
              </a:rPr>
              <a:t>参考教材</a:t>
            </a:r>
            <a:r>
              <a:rPr lang="en-US" altLang="zh-CN" sz="2000" b="1" smtClean="0">
                <a:solidFill>
                  <a:srgbClr val="1C69BE"/>
                </a:solidFill>
                <a:latin typeface="微软雅黑" pitchFamily="34" charset="-122"/>
                <a:ea typeface="微软雅黑" pitchFamily="34" charset="-122"/>
              </a:rPr>
              <a:t>10.2.6</a:t>
            </a:r>
            <a:r>
              <a:rPr lang="zh-CN" altLang="en-US" sz="2000" b="1" smtClean="0">
                <a:solidFill>
                  <a:srgbClr val="1C69BE"/>
                </a:solidFill>
                <a:latin typeface="微软雅黑" pitchFamily="34" charset="-122"/>
                <a:ea typeface="微软雅黑" pitchFamily="34" charset="-122"/>
              </a:rPr>
              <a:t>节“参数估计量的统计性质”</a:t>
            </a:r>
            <a:endParaRPr lang="zh-CN" altLang="en-US" sz="2000" b="1" dirty="0">
              <a:solidFill>
                <a:srgbClr val="1C69BE"/>
              </a:solidFill>
              <a:latin typeface="微软雅黑" pitchFamily="34" charset="-122"/>
              <a:ea typeface="微软雅黑" pitchFamily="34" charset="-122"/>
            </a:endParaRPr>
          </a:p>
        </p:txBody>
      </p:sp>
      <p:sp>
        <p:nvSpPr>
          <p:cNvPr id="9" name="TextBox 8"/>
          <p:cNvSpPr txBox="1"/>
          <p:nvPr/>
        </p:nvSpPr>
        <p:spPr>
          <a:xfrm>
            <a:off x="1071538" y="5143512"/>
            <a:ext cx="5500726" cy="492443"/>
          </a:xfrm>
          <a:prstGeom prst="rect">
            <a:avLst/>
          </a:prstGeom>
          <a:noFill/>
        </p:spPr>
        <p:txBody>
          <a:bodyPr wrap="square" rtlCol="0">
            <a:spAutoFit/>
          </a:bodyPr>
          <a:lstStyle/>
          <a:p>
            <a:pPr>
              <a:lnSpc>
                <a:spcPct val="130000"/>
              </a:lnSpc>
            </a:pPr>
            <a:r>
              <a:rPr lang="zh-CN" altLang="en-US" sz="2000" b="1" smtClean="0">
                <a:solidFill>
                  <a:srgbClr val="1C69BE"/>
                </a:solidFill>
                <a:latin typeface="微软雅黑" pitchFamily="34" charset="-122"/>
                <a:ea typeface="微软雅黑" pitchFamily="34" charset="-122"/>
              </a:rPr>
              <a:t>参考教材</a:t>
            </a:r>
            <a:r>
              <a:rPr lang="en-US" altLang="zh-CN" sz="2000" b="1" smtClean="0">
                <a:solidFill>
                  <a:srgbClr val="1C69BE"/>
                </a:solidFill>
                <a:latin typeface="微软雅黑" pitchFamily="34" charset="-122"/>
                <a:ea typeface="微软雅黑" pitchFamily="34" charset="-122"/>
              </a:rPr>
              <a:t>10.2.6</a:t>
            </a:r>
            <a:r>
              <a:rPr lang="zh-CN" altLang="en-US" sz="2000" b="1" smtClean="0">
                <a:solidFill>
                  <a:srgbClr val="1C69BE"/>
                </a:solidFill>
                <a:latin typeface="微软雅黑" pitchFamily="34" charset="-122"/>
                <a:ea typeface="微软雅黑" pitchFamily="34" charset="-122"/>
              </a:rPr>
              <a:t>节“参数估计量的统计性质”</a:t>
            </a:r>
            <a:endParaRPr lang="zh-CN" altLang="en-US" sz="2000" b="1" dirty="0">
              <a:solidFill>
                <a:srgbClr val="1C69BE"/>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3074"/>
          <p:cNvSpPr>
            <a:spLocks noGrp="1" noChangeArrowheads="1"/>
          </p:cNvSpPr>
          <p:nvPr>
            <p:ph type="title"/>
          </p:nvPr>
        </p:nvSpPr>
        <p:spPr>
          <a:xfrm>
            <a:off x="0" y="571480"/>
            <a:ext cx="8601044" cy="609600"/>
          </a:xfrm>
        </p:spPr>
        <p:txBody>
          <a:bodyPr/>
          <a:lstStyle/>
          <a:p>
            <a:pPr eaLnBrk="1" hangingPunct="1"/>
            <a:r>
              <a:rPr lang="en-US" altLang="zh-CN" b="1" dirty="0" smtClean="0">
                <a:solidFill>
                  <a:schemeClr val="tx1"/>
                </a:solidFill>
              </a:rPr>
              <a:t>1 </a:t>
            </a:r>
            <a:r>
              <a:rPr b="1" dirty="0" smtClean="0">
                <a:solidFill>
                  <a:schemeClr val="tx1"/>
                </a:solidFill>
              </a:rPr>
              <a:t>、</a:t>
            </a:r>
            <a:r>
              <a:rPr lang="en-US" altLang="zh-CN" b="1" dirty="0" smtClean="0">
                <a:solidFill>
                  <a:schemeClr val="tx1"/>
                </a:solidFill>
              </a:rPr>
              <a:t> </a:t>
            </a:r>
            <a:r>
              <a:rPr lang="zh-CN" altLang="en-US" b="1" dirty="0" smtClean="0">
                <a:solidFill>
                  <a:schemeClr val="tx1"/>
                </a:solidFill>
              </a:rPr>
              <a:t>随机模型</a:t>
            </a:r>
          </a:p>
        </p:txBody>
      </p:sp>
      <p:sp>
        <p:nvSpPr>
          <p:cNvPr id="1029" name="Rectangle 3075" descr="Rectangle: Click to edit Master text styles&#10;Second level&#10;Third level&#10;Fourth level&#10;Fifth level"/>
          <p:cNvSpPr>
            <a:spLocks noGrp="1" noChangeArrowheads="1"/>
          </p:cNvSpPr>
          <p:nvPr>
            <p:ph type="body" idx="1"/>
          </p:nvPr>
        </p:nvSpPr>
        <p:spPr>
          <a:xfrm>
            <a:off x="0" y="1000108"/>
            <a:ext cx="8272458" cy="642942"/>
          </a:xfrm>
        </p:spPr>
        <p:txBody>
          <a:bodyPr/>
          <a:lstStyle/>
          <a:p>
            <a:pPr eaLnBrk="1" hangingPunct="1">
              <a:buFont typeface="Wingdings" pitchFamily="2" charset="2"/>
              <a:buNone/>
            </a:pPr>
            <a:r>
              <a:rPr lang="en-US" altLang="zh-CN" sz="2000" dirty="0" smtClean="0">
                <a:solidFill>
                  <a:srgbClr val="C00000"/>
                </a:solidFill>
              </a:rPr>
              <a:t>1</a:t>
            </a:r>
            <a:r>
              <a:rPr lang="zh-CN" altLang="en-US" sz="2000" dirty="0" smtClean="0">
                <a:solidFill>
                  <a:srgbClr val="C00000"/>
                </a:solidFill>
              </a:rPr>
              <a:t>）</a:t>
            </a:r>
            <a:r>
              <a:rPr lang="en-US" altLang="zh-CN" sz="2000" dirty="0" smtClean="0">
                <a:solidFill>
                  <a:srgbClr val="C00000"/>
                </a:solidFill>
              </a:rPr>
              <a:t> </a:t>
            </a:r>
            <a:r>
              <a:rPr lang="zh-CN" altLang="en-US" sz="2000" dirty="0" smtClean="0">
                <a:solidFill>
                  <a:srgbClr val="C00000"/>
                </a:solidFill>
              </a:rPr>
              <a:t>随机量的统计性质 ：数学期望</a:t>
            </a:r>
            <a:r>
              <a:rPr lang="en-US" altLang="zh-CN" sz="2000" dirty="0" smtClean="0">
                <a:solidFill>
                  <a:srgbClr val="C00000"/>
                </a:solidFill>
              </a:rPr>
              <a:t>, </a:t>
            </a:r>
            <a:r>
              <a:rPr lang="zh-CN" altLang="en-US" sz="2000" dirty="0" smtClean="0">
                <a:solidFill>
                  <a:srgbClr val="C00000"/>
                </a:solidFill>
              </a:rPr>
              <a:t>方差</a:t>
            </a:r>
            <a:endParaRPr lang="en-US" altLang="zh-CN" sz="2000" dirty="0" smtClean="0">
              <a:solidFill>
                <a:srgbClr val="C00000"/>
              </a:solidFill>
            </a:endParaRPr>
          </a:p>
          <a:p>
            <a:pPr eaLnBrk="1" hangingPunct="1">
              <a:buFont typeface="Wingdings" pitchFamily="2" charset="2"/>
              <a:buNone/>
            </a:pPr>
            <a:endParaRPr lang="en-US" altLang="zh-CN" sz="2800" dirty="0" smtClean="0"/>
          </a:p>
          <a:p>
            <a:pPr eaLnBrk="1" hangingPunct="1"/>
            <a:endParaRPr lang="en-US" altLang="zh-CN" sz="2400" b="1" dirty="0" smtClean="0"/>
          </a:p>
          <a:p>
            <a:pPr eaLnBrk="1" hangingPunct="1">
              <a:buFont typeface="Wingdings" pitchFamily="2" charset="2"/>
              <a:buNone/>
            </a:pPr>
            <a:endParaRPr lang="en-US" altLang="zh-CN" sz="2400" b="1" dirty="0" smtClean="0"/>
          </a:p>
          <a:p>
            <a:pPr eaLnBrk="1" hangingPunct="1">
              <a:buFont typeface="Wingdings" pitchFamily="2" charset="2"/>
              <a:buNone/>
            </a:pPr>
            <a:r>
              <a:rPr lang="zh-CN" altLang="en-US" sz="2800" dirty="0" smtClean="0"/>
              <a:t>　</a:t>
            </a:r>
          </a:p>
        </p:txBody>
      </p:sp>
      <p:graphicFrame>
        <p:nvGraphicFramePr>
          <p:cNvPr id="1026" name="Object 3076"/>
          <p:cNvGraphicFramePr>
            <a:graphicFrameLocks noChangeAspect="1"/>
          </p:cNvGraphicFramePr>
          <p:nvPr/>
        </p:nvGraphicFramePr>
        <p:xfrm>
          <a:off x="785786" y="1571612"/>
          <a:ext cx="4857784" cy="1157220"/>
        </p:xfrm>
        <a:graphic>
          <a:graphicData uri="http://schemas.openxmlformats.org/presentationml/2006/ole">
            <p:oleObj spid="_x0000_s149506" name="公式" r:id="rId3" imgW="3187440" imgH="761760" progId="Equation.3">
              <p:embed/>
            </p:oleObj>
          </a:graphicData>
        </a:graphic>
      </p:graphicFrame>
      <p:graphicFrame>
        <p:nvGraphicFramePr>
          <p:cNvPr id="1027" name="Object 3077"/>
          <p:cNvGraphicFramePr>
            <a:graphicFrameLocks noChangeAspect="1"/>
          </p:cNvGraphicFramePr>
          <p:nvPr/>
        </p:nvGraphicFramePr>
        <p:xfrm>
          <a:off x="142844" y="3286124"/>
          <a:ext cx="6775450" cy="3254375"/>
        </p:xfrm>
        <a:graphic>
          <a:graphicData uri="http://schemas.openxmlformats.org/presentationml/2006/ole">
            <p:oleObj spid="_x0000_s149507" name="公式" r:id="rId4" imgW="4038480" imgH="1942920" progId="Equation.3">
              <p:embed/>
            </p:oleObj>
          </a:graphicData>
        </a:graphic>
      </p:graphicFrame>
      <p:sp>
        <p:nvSpPr>
          <p:cNvPr id="6" name="TextBox 5"/>
          <p:cNvSpPr txBox="1"/>
          <p:nvPr/>
        </p:nvSpPr>
        <p:spPr>
          <a:xfrm>
            <a:off x="0" y="0"/>
            <a:ext cx="9144000" cy="1372683"/>
          </a:xfrm>
          <a:prstGeom prst="rect">
            <a:avLst/>
          </a:prstGeom>
          <a:noFill/>
        </p:spPr>
        <p:txBody>
          <a:bodyPr wrap="square" rtlCol="0">
            <a:spAutoFit/>
          </a:bodyPr>
          <a:lstStyle/>
          <a:p>
            <a:pPr>
              <a:lnSpc>
                <a:spcPct val="130000"/>
              </a:lnSpc>
            </a:pPr>
            <a:r>
              <a:rPr lang="en-US" sz="3200" b="1" smtClean="0">
                <a:solidFill>
                  <a:srgbClr val="193B30"/>
                </a:solidFill>
                <a:latin typeface="+mj-ea"/>
                <a:ea typeface="+mj-ea"/>
              </a:rPr>
              <a:t>10.4</a:t>
            </a:r>
            <a:r>
              <a:rPr lang="zh-CN" altLang="en-US" sz="3200" b="1" smtClean="0">
                <a:solidFill>
                  <a:srgbClr val="193B30"/>
                </a:solidFill>
                <a:latin typeface="+mj-ea"/>
                <a:ea typeface="+mj-ea"/>
              </a:rPr>
              <a:t>赫尔墨特方差分量估计法</a:t>
            </a:r>
            <a:r>
              <a:rPr lang="zh-CN" altLang="en-US" sz="2400" smtClean="0">
                <a:latin typeface="+mj-ea"/>
                <a:ea typeface="+mj-ea"/>
              </a:rPr>
              <a:t>（</a:t>
            </a:r>
            <a:r>
              <a:rPr lang="zh-CN" altLang="en-US" sz="2400" smtClean="0">
                <a:latin typeface="微软雅黑" pitchFamily="34" charset="-122"/>
                <a:ea typeface="微软雅黑" pitchFamily="34" charset="-122"/>
              </a:rPr>
              <a:t>随机模型验后方差估计）</a:t>
            </a:r>
          </a:p>
          <a:p>
            <a:pPr>
              <a:lnSpc>
                <a:spcPct val="130000"/>
              </a:lnSpc>
            </a:pPr>
            <a:endParaRPr lang="en-US" altLang="zh-CN" sz="3200" b="1" smtClean="0">
              <a:solidFill>
                <a:srgbClr val="193B30"/>
              </a:solidFill>
              <a:latin typeface="+mj-ea"/>
              <a:ea typeface="+mj-ea"/>
            </a:endParaRPr>
          </a:p>
        </p:txBody>
      </p:sp>
      <p:sp>
        <p:nvSpPr>
          <p:cNvPr id="7" name="TextBox 6"/>
          <p:cNvSpPr txBox="1"/>
          <p:nvPr/>
        </p:nvSpPr>
        <p:spPr>
          <a:xfrm>
            <a:off x="0" y="2786058"/>
            <a:ext cx="4500594" cy="492443"/>
          </a:xfrm>
          <a:prstGeom prst="rect">
            <a:avLst/>
          </a:prstGeom>
          <a:noFill/>
        </p:spPr>
        <p:txBody>
          <a:bodyPr wrap="square" rtlCol="0">
            <a:spAutoFit/>
          </a:bodyPr>
          <a:lstStyle/>
          <a:p>
            <a:pPr>
              <a:lnSpc>
                <a:spcPct val="130000"/>
              </a:lnSpc>
            </a:pPr>
            <a:r>
              <a:rPr lang="en-US" altLang="zh-CN" sz="2000" dirty="0" smtClean="0">
                <a:solidFill>
                  <a:srgbClr val="C00000"/>
                </a:solidFill>
                <a:latin typeface="+mn-lt"/>
                <a:ea typeface="+mn-ea"/>
              </a:rPr>
              <a:t>2</a:t>
            </a:r>
            <a:r>
              <a:rPr lang="zh-CN" altLang="en-US" sz="2000" dirty="0" smtClean="0">
                <a:solidFill>
                  <a:srgbClr val="C00000"/>
                </a:solidFill>
                <a:latin typeface="+mn-lt"/>
                <a:ea typeface="+mn-ea"/>
              </a:rPr>
              <a:t>）</a:t>
            </a:r>
            <a:r>
              <a:rPr lang="en-US" altLang="zh-CN" sz="2000" dirty="0" smtClean="0">
                <a:solidFill>
                  <a:srgbClr val="C00000"/>
                </a:solidFill>
                <a:latin typeface="+mn-lt"/>
                <a:ea typeface="+mn-ea"/>
              </a:rPr>
              <a:t> </a:t>
            </a:r>
            <a:r>
              <a:rPr lang="zh-CN" altLang="en-US" sz="2000" dirty="0" smtClean="0">
                <a:solidFill>
                  <a:srgbClr val="C00000"/>
                </a:solidFill>
                <a:latin typeface="+mn-lt"/>
                <a:ea typeface="+mn-ea"/>
              </a:rPr>
              <a:t>有</a:t>
            </a:r>
            <a:r>
              <a:rPr lang="en-US" altLang="zh-CN" sz="2000" dirty="0" smtClean="0">
                <a:solidFill>
                  <a:srgbClr val="C00000"/>
                </a:solidFill>
                <a:latin typeface="+mn-lt"/>
                <a:ea typeface="+mn-ea"/>
              </a:rPr>
              <a:t>2 </a:t>
            </a:r>
            <a:r>
              <a:rPr lang="zh-CN" altLang="en-US" sz="2000" dirty="0" smtClean="0">
                <a:solidFill>
                  <a:srgbClr val="C00000"/>
                </a:solidFill>
                <a:latin typeface="+mn-lt"/>
                <a:ea typeface="+mn-ea"/>
              </a:rPr>
              <a:t>类观测值时的随机模型</a:t>
            </a:r>
          </a:p>
        </p:txBody>
      </p:sp>
      <p:graphicFrame>
        <p:nvGraphicFramePr>
          <p:cNvPr id="149508" name="Object 3076"/>
          <p:cNvGraphicFramePr>
            <a:graphicFrameLocks noChangeAspect="1"/>
          </p:cNvGraphicFramePr>
          <p:nvPr/>
        </p:nvGraphicFramePr>
        <p:xfrm>
          <a:off x="4429124" y="5214950"/>
          <a:ext cx="3421620" cy="1428760"/>
        </p:xfrm>
        <a:graphic>
          <a:graphicData uri="http://schemas.openxmlformats.org/presentationml/2006/ole">
            <p:oleObj spid="_x0000_s149508" name="公式" r:id="rId5" imgW="2273040" imgH="952200" progId="Equation.3">
              <p:embed/>
            </p:oleObj>
          </a:graphicData>
        </a:graphic>
      </p:graphicFrame>
      <p:graphicFrame>
        <p:nvGraphicFramePr>
          <p:cNvPr id="149510" name="Object 3076"/>
          <p:cNvGraphicFramePr>
            <a:graphicFrameLocks noChangeAspect="1"/>
          </p:cNvGraphicFramePr>
          <p:nvPr/>
        </p:nvGraphicFramePr>
        <p:xfrm>
          <a:off x="6357950" y="4286256"/>
          <a:ext cx="2198687" cy="687388"/>
        </p:xfrm>
        <a:graphic>
          <a:graphicData uri="http://schemas.openxmlformats.org/presentationml/2006/ole">
            <p:oleObj spid="_x0000_s149510" name="公式" r:id="rId6" imgW="1536480" imgH="482400" progId="Equation.3">
              <p:embed/>
            </p:oleObj>
          </a:graphicData>
        </a:graphic>
      </p:graphicFrame>
      <p:pic>
        <p:nvPicPr>
          <p:cNvPr id="13" name="图片 12" descr="图片2.png"/>
          <p:cNvPicPr>
            <a:picLocks noChangeAspect="1"/>
          </p:cNvPicPr>
          <p:nvPr/>
        </p:nvPicPr>
        <p:blipFill>
          <a:blip r:embed="rId7">
            <a:duotone>
              <a:schemeClr val="accent6">
                <a:shade val="45000"/>
                <a:satMod val="135000"/>
              </a:schemeClr>
              <a:prstClr val="white"/>
            </a:duotone>
          </a:blip>
          <a:stretch>
            <a:fillRect/>
          </a:stretch>
        </p:blipFill>
        <p:spPr>
          <a:xfrm rot="1452478">
            <a:off x="8072462" y="5000636"/>
            <a:ext cx="365730" cy="926515"/>
          </a:xfrm>
          <a:prstGeom prst="rect">
            <a:avLst/>
          </a:prstGeom>
        </p:spPr>
      </p:pic>
      <p:sp>
        <p:nvSpPr>
          <p:cNvPr id="11" name="灯片编号占位符 10"/>
          <p:cNvSpPr>
            <a:spLocks noGrp="1"/>
          </p:cNvSpPr>
          <p:nvPr>
            <p:ph type="sldNum" sz="quarter" idx="12"/>
          </p:nvPr>
        </p:nvSpPr>
        <p:spPr/>
        <p:txBody>
          <a:bodyPr/>
          <a:lstStyle/>
          <a:p>
            <a:pPr>
              <a:defRPr/>
            </a:pPr>
            <a:fld id="{7E4690C5-E9ED-4F00-BB42-B2796919A211}" type="slidenum">
              <a:rPr lang="zh-CN" altLang="en-US" smtClean="0"/>
              <a:pPr>
                <a:defRPr/>
              </a:pPr>
              <a:t>29</a:t>
            </a:fld>
            <a:endParaRPr lang="zh-CN" altLang="en-US"/>
          </a:p>
        </p:txBody>
      </p:sp>
      <p:pic>
        <p:nvPicPr>
          <p:cNvPr id="12"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49508"/>
                                        </p:tgtEl>
                                        <p:attrNameLst>
                                          <p:attrName>style.visibility</p:attrName>
                                        </p:attrNameLst>
                                      </p:cBhvr>
                                      <p:to>
                                        <p:strVal val="visible"/>
                                      </p:to>
                                    </p:set>
                                    <p:animEffect transition="in" filter="box(in)">
                                      <p:cBhvr>
                                        <p:cTn id="7" dur="500"/>
                                        <p:tgtEl>
                                          <p:spTgt spid="14950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49510"/>
                                        </p:tgtEl>
                                        <p:attrNameLst>
                                          <p:attrName>style.visibility</p:attrName>
                                        </p:attrNameLst>
                                      </p:cBhvr>
                                      <p:to>
                                        <p:strVal val="visible"/>
                                      </p:to>
                                    </p:set>
                                    <p:animEffect transition="in" filter="box(in)">
                                      <p:cBhvr>
                                        <p:cTn id="12" dur="500"/>
                                        <p:tgtEl>
                                          <p:spTgt spid="149510"/>
                                        </p:tgtEl>
                                      </p:cBhvr>
                                    </p:animEffect>
                                  </p:childTnLst>
                                </p:cTn>
                              </p:par>
                              <p:par>
                                <p:cTn id="13" presetID="5" presetClass="entr" presetSubtype="1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heckerboard(across)">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descr="C:\Users\wsh\Documents\Tencent Files\291099149\Image\C2C\(Q8$(K]VWTY(F[IUNYZ67%W.png"/>
          <p:cNvPicPr>
            <a:picLocks noChangeAspect="1" noChangeArrowheads="1"/>
          </p:cNvPicPr>
          <p:nvPr/>
        </p:nvPicPr>
        <p:blipFill>
          <a:blip r:embed="rId2"/>
          <a:srcRect/>
          <a:stretch>
            <a:fillRect/>
          </a:stretch>
        </p:blipFill>
        <p:spPr bwMode="auto">
          <a:xfrm>
            <a:off x="214282" y="3500438"/>
            <a:ext cx="3643308" cy="3093517"/>
          </a:xfrm>
          <a:prstGeom prst="rect">
            <a:avLst/>
          </a:prstGeom>
          <a:noFill/>
          <a:ln w="9525">
            <a:noFill/>
            <a:miter lim="800000"/>
            <a:headEnd/>
            <a:tailEnd/>
          </a:ln>
        </p:spPr>
      </p:pic>
      <p:sp>
        <p:nvSpPr>
          <p:cNvPr id="10" name="TextBox 9"/>
          <p:cNvSpPr txBox="1"/>
          <p:nvPr/>
        </p:nvSpPr>
        <p:spPr>
          <a:xfrm>
            <a:off x="4143372" y="3286124"/>
            <a:ext cx="4786314" cy="3416320"/>
          </a:xfrm>
          <a:prstGeom prst="rect">
            <a:avLst/>
          </a:prstGeom>
          <a:noFill/>
        </p:spPr>
        <p:txBody>
          <a:bodyPr wrap="square" rtlCol="0">
            <a:spAutoFit/>
          </a:bodyPr>
          <a:lstStyle/>
          <a:p>
            <a:pPr>
              <a:lnSpc>
                <a:spcPct val="150000"/>
              </a:lnSpc>
            </a:pPr>
            <a:r>
              <a:rPr lang="zh-CN" altLang="en-US" sz="2400" smtClean="0">
                <a:latin typeface="+mj-ea"/>
                <a:ea typeface="+mj-ea"/>
              </a:rPr>
              <a:t>如图水准网，</a:t>
            </a:r>
            <a:r>
              <a:rPr lang="zh-CN" altLang="en-US" sz="2400" dirty="0" smtClean="0">
                <a:latin typeface="+mj-ea"/>
                <a:ea typeface="+mj-ea"/>
              </a:rPr>
              <a:t>是序贯平差</a:t>
            </a:r>
            <a:r>
              <a:rPr lang="zh-CN" altLang="en-US" sz="2400" b="1" dirty="0" smtClean="0">
                <a:solidFill>
                  <a:srgbClr val="1C69BE"/>
                </a:solidFill>
                <a:latin typeface="+mj-ea"/>
                <a:ea typeface="+mj-ea"/>
              </a:rPr>
              <a:t>参数改变</a:t>
            </a:r>
            <a:r>
              <a:rPr lang="zh-CN" altLang="en-US" sz="2400" dirty="0" smtClean="0">
                <a:latin typeface="+mj-ea"/>
                <a:ea typeface="+mj-ea"/>
              </a:rPr>
              <a:t>的情况，</a:t>
            </a:r>
            <a:r>
              <a:rPr lang="en-US" altLang="zh-CN" sz="2400" dirty="0" smtClean="0">
                <a:latin typeface="+mj-ea"/>
                <a:ea typeface="+mj-ea"/>
              </a:rPr>
              <a:t>1~5</a:t>
            </a:r>
            <a:r>
              <a:rPr lang="zh-CN" altLang="en-US" sz="2400" dirty="0" smtClean="0">
                <a:latin typeface="+mj-ea"/>
                <a:ea typeface="+mj-ea"/>
              </a:rPr>
              <a:t>段高差为</a:t>
            </a:r>
            <a:r>
              <a:rPr lang="en-US" altLang="zh-CN" sz="2400" dirty="0" smtClean="0">
                <a:latin typeface="+mj-ea"/>
                <a:ea typeface="+mj-ea"/>
              </a:rPr>
              <a:t>I</a:t>
            </a:r>
            <a:r>
              <a:rPr lang="zh-CN" altLang="en-US" sz="2400" dirty="0" smtClean="0">
                <a:latin typeface="+mj-ea"/>
                <a:ea typeface="+mj-ea"/>
              </a:rPr>
              <a:t>期观测，</a:t>
            </a:r>
            <a:r>
              <a:rPr lang="en-US" altLang="zh-CN" sz="2400" dirty="0" smtClean="0">
                <a:latin typeface="+mj-ea"/>
                <a:ea typeface="+mj-ea"/>
              </a:rPr>
              <a:t>6~8</a:t>
            </a:r>
            <a:r>
              <a:rPr lang="zh-CN" altLang="en-US" sz="2400" dirty="0" smtClean="0">
                <a:latin typeface="+mj-ea"/>
                <a:ea typeface="+mj-ea"/>
              </a:rPr>
              <a:t>段高差为</a:t>
            </a:r>
            <a:r>
              <a:rPr lang="en-US" altLang="zh-CN" sz="2400" dirty="0" smtClean="0">
                <a:latin typeface="+mj-ea"/>
                <a:ea typeface="+mj-ea"/>
              </a:rPr>
              <a:t>II</a:t>
            </a:r>
            <a:r>
              <a:rPr lang="zh-CN" altLang="en-US" sz="2400" dirty="0" smtClean="0">
                <a:latin typeface="+mj-ea"/>
                <a:ea typeface="+mj-ea"/>
              </a:rPr>
              <a:t>期观测</a:t>
            </a:r>
            <a:r>
              <a:rPr lang="en-US" altLang="zh-CN" sz="2400" dirty="0" smtClean="0">
                <a:latin typeface="+mj-ea"/>
                <a:ea typeface="+mj-ea"/>
              </a:rPr>
              <a:t>,</a:t>
            </a:r>
            <a:r>
              <a:rPr lang="zh-CN" altLang="en-US" sz="2400" dirty="0" smtClean="0">
                <a:latin typeface="+mj-ea"/>
                <a:ea typeface="+mj-ea"/>
              </a:rPr>
              <a:t>要求两期平差的结果与全网整体平差相同。</a:t>
            </a:r>
            <a:endParaRPr lang="en-US" altLang="zh-CN" sz="2400" dirty="0" smtClean="0">
              <a:latin typeface="+mj-ea"/>
              <a:ea typeface="+mj-ea"/>
            </a:endParaRPr>
          </a:p>
          <a:p>
            <a:pPr>
              <a:lnSpc>
                <a:spcPct val="150000"/>
              </a:lnSpc>
            </a:pPr>
            <a:r>
              <a:rPr lang="zh-CN" altLang="en-US" sz="2400" b="1" dirty="0" smtClean="0">
                <a:solidFill>
                  <a:srgbClr val="1C69BE"/>
                </a:solidFill>
                <a:latin typeface="+mj-ea"/>
                <a:ea typeface="+mj-ea"/>
              </a:rPr>
              <a:t>本课程只介绍参数不改变的序贯平差法。</a:t>
            </a:r>
            <a:endParaRPr lang="zh-CN" altLang="en-US" sz="2400" b="1" dirty="0">
              <a:solidFill>
                <a:srgbClr val="1C69BE"/>
              </a:solidFill>
              <a:latin typeface="+mj-ea"/>
              <a:ea typeface="+mj-ea"/>
            </a:endParaRPr>
          </a:p>
        </p:txBody>
      </p:sp>
      <p:sp>
        <p:nvSpPr>
          <p:cNvPr id="5" name="灯片编号占位符 4"/>
          <p:cNvSpPr>
            <a:spLocks noGrp="1"/>
          </p:cNvSpPr>
          <p:nvPr>
            <p:ph type="sldNum" sz="quarter" idx="12"/>
          </p:nvPr>
        </p:nvSpPr>
        <p:spPr/>
        <p:txBody>
          <a:bodyPr/>
          <a:lstStyle/>
          <a:p>
            <a:pPr>
              <a:defRPr/>
            </a:pPr>
            <a:fld id="{A748F4B7-B1B6-49DA-A9F8-1F9EF223DD05}" type="slidenum">
              <a:rPr lang="en-US" altLang="zh-CN" smtClean="0"/>
              <a:pPr>
                <a:defRPr/>
              </a:pPr>
              <a:t>3</a:t>
            </a:fld>
            <a:endParaRPr lang="en-US" altLang="zh-CN"/>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TextBox 10"/>
          <p:cNvSpPr txBox="1"/>
          <p:nvPr/>
        </p:nvSpPr>
        <p:spPr>
          <a:xfrm>
            <a:off x="142844" y="1"/>
            <a:ext cx="8786874" cy="3770263"/>
          </a:xfrm>
          <a:prstGeom prst="rect">
            <a:avLst/>
          </a:prstGeom>
          <a:noFill/>
        </p:spPr>
        <p:txBody>
          <a:bodyPr wrap="square" rtlCol="0">
            <a:spAutoFit/>
          </a:bodyPr>
          <a:lstStyle/>
          <a:p>
            <a:pPr marL="0" indent="0" eaLnBrk="1" hangingPunct="1">
              <a:lnSpc>
                <a:spcPct val="170000"/>
              </a:lnSpc>
              <a:buFont typeface="Wingdings" pitchFamily="2" charset="2"/>
              <a:buNone/>
              <a:defRPr/>
            </a:pPr>
            <a:r>
              <a:rPr lang="zh-CN" altLang="en-US" sz="2400" b="1" smtClean="0">
                <a:solidFill>
                  <a:srgbClr val="1C69BE"/>
                </a:solidFill>
                <a:latin typeface="+mj-ea"/>
                <a:ea typeface="+mj-ea"/>
              </a:rPr>
              <a:t>序贯平差：</a:t>
            </a:r>
            <a:endParaRPr lang="en-US" altLang="zh-CN" sz="2400" b="1" smtClean="0">
              <a:solidFill>
                <a:srgbClr val="1C69BE"/>
              </a:solidFill>
              <a:latin typeface="+mj-ea"/>
              <a:ea typeface="+mj-ea"/>
            </a:endParaRPr>
          </a:p>
          <a:p>
            <a:pPr marL="0" indent="0" eaLnBrk="1" hangingPunct="1">
              <a:lnSpc>
                <a:spcPct val="150000"/>
              </a:lnSpc>
              <a:buFont typeface="Wingdings" pitchFamily="2" charset="2"/>
              <a:buNone/>
              <a:defRPr/>
            </a:pPr>
            <a:r>
              <a:rPr lang="zh-CN" altLang="en-US" sz="2400" smtClean="0">
                <a:latin typeface="+mj-ea"/>
                <a:ea typeface="+mj-ea"/>
              </a:rPr>
              <a:t>也称为逐次相关间接平差、静态逐次滤波、加权递推最小二乘算法（</a:t>
            </a:r>
            <a:r>
              <a:rPr lang="en-US" altLang="zh-CN" sz="2400" smtClean="0">
                <a:latin typeface="+mj-ea"/>
                <a:ea typeface="+mj-ea"/>
              </a:rPr>
              <a:t>RLS</a:t>
            </a:r>
            <a:r>
              <a:rPr lang="zh-CN" altLang="en-US" sz="2400" smtClean="0">
                <a:latin typeface="+mj-ea"/>
                <a:ea typeface="+mj-ea"/>
              </a:rPr>
              <a:t>）等，可用于处理大型平差问题。即将一个平差问题中的全部方程式分成若干个方程组，然后将每组方程“引入”计算。</a:t>
            </a:r>
            <a:endParaRPr lang="en-US" altLang="zh-CN" sz="2400" smtClean="0">
              <a:latin typeface="+mj-ea"/>
              <a:ea typeface="+mj-ea"/>
            </a:endParaRPr>
          </a:p>
          <a:p>
            <a:pPr marL="0" indent="0" eaLnBrk="1" hangingPunct="1">
              <a:lnSpc>
                <a:spcPct val="150000"/>
              </a:lnSpc>
              <a:buFont typeface="Wingdings" pitchFamily="2" charset="2"/>
              <a:buNone/>
              <a:defRPr/>
            </a:pPr>
            <a:r>
              <a:rPr lang="zh-CN" altLang="en-US" sz="2400" smtClean="0">
                <a:latin typeface="+mj-ea"/>
                <a:ea typeface="+mj-ea"/>
              </a:rPr>
              <a:t>序贯平差的最后成果是：逐步递推计算得到的最终结果应该与不分组整体计算的结果完全相同。</a:t>
            </a:r>
            <a:endParaRPr lang="en-US" altLang="zh-CN" sz="2400" smtClean="0">
              <a:latin typeface="+mj-ea"/>
              <a:ea typeface="+mj-ea"/>
            </a:endParaRPr>
          </a:p>
          <a:p>
            <a:pPr>
              <a:lnSpc>
                <a:spcPct val="130000"/>
              </a:lnSpc>
            </a:pPr>
            <a:endParaRPr lang="zh-CN" altLang="en-US" sz="1400" dirty="0">
              <a:solidFill>
                <a:schemeClr val="tx1">
                  <a:lumMod val="90000"/>
                  <a:lumOff val="10000"/>
                </a:schemeClr>
              </a:solidFill>
              <a:latin typeface="微软雅黑" pitchFamily="34" charset="-122"/>
              <a:ea typeface="微软雅黑" pitchFamily="34" charset="-122"/>
            </a:endParaRPr>
          </a:p>
        </p:txBody>
      </p:sp>
    </p:spTree>
  </p:cSld>
  <p:clrMapOvr>
    <a:masterClrMapping/>
  </p:clrMapOvr>
  <p:transition>
    <p:rand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0" y="142875"/>
            <a:ext cx="6000750" cy="557213"/>
          </a:xfrm>
        </p:spPr>
        <p:txBody>
          <a:bodyPr/>
          <a:lstStyle/>
          <a:p>
            <a:pPr eaLnBrk="1" hangingPunct="1"/>
            <a:r>
              <a:rPr lang="en-US" altLang="zh-CN" sz="2400" b="1" dirty="0" smtClean="0">
                <a:solidFill>
                  <a:schemeClr val="tx1"/>
                </a:solidFill>
              </a:rPr>
              <a:t>2 </a:t>
            </a:r>
            <a:r>
              <a:rPr sz="2400" b="1" dirty="0" smtClean="0">
                <a:solidFill>
                  <a:schemeClr val="tx1"/>
                </a:solidFill>
              </a:rPr>
              <a:t>、</a:t>
            </a:r>
            <a:r>
              <a:rPr lang="en-US" altLang="zh-CN" sz="2400" b="1" dirty="0" smtClean="0">
                <a:solidFill>
                  <a:schemeClr val="tx1"/>
                </a:solidFill>
              </a:rPr>
              <a:t> </a:t>
            </a:r>
            <a:r>
              <a:rPr lang="zh-CN" altLang="en-US" sz="2400" b="1" dirty="0" smtClean="0">
                <a:solidFill>
                  <a:schemeClr val="tx1"/>
                </a:solidFill>
              </a:rPr>
              <a:t>单位权方差的估计</a:t>
            </a:r>
            <a:endParaRPr lang="zh-CN" altLang="en-US" sz="2400" dirty="0" smtClean="0">
              <a:solidFill>
                <a:schemeClr val="tx1"/>
              </a:solidFill>
            </a:endParaRPr>
          </a:p>
        </p:txBody>
      </p:sp>
      <p:sp>
        <p:nvSpPr>
          <p:cNvPr id="2052" name="Rectangle 3" descr="Rectangle: Click to edit Master text styles&#10;Second level&#10;Third level&#10;Fourth level&#10;Fifth level"/>
          <p:cNvSpPr>
            <a:spLocks noGrp="1" noChangeArrowheads="1"/>
          </p:cNvSpPr>
          <p:nvPr>
            <p:ph type="body" idx="1"/>
          </p:nvPr>
        </p:nvSpPr>
        <p:spPr>
          <a:xfrm>
            <a:off x="214282" y="714356"/>
            <a:ext cx="7600950" cy="442912"/>
          </a:xfrm>
        </p:spPr>
        <p:txBody>
          <a:bodyPr/>
          <a:lstStyle/>
          <a:p>
            <a:pPr eaLnBrk="1" hangingPunct="1">
              <a:buFont typeface="Wingdings" pitchFamily="2" charset="2"/>
              <a:buNone/>
            </a:pPr>
            <a:r>
              <a:rPr lang="en-US" altLang="zh-CN" sz="2000" dirty="0" smtClean="0">
                <a:solidFill>
                  <a:srgbClr val="C00000"/>
                </a:solidFill>
              </a:rPr>
              <a:t>1</a:t>
            </a:r>
            <a:r>
              <a:rPr lang="zh-CN" altLang="en-US" sz="2000" dirty="0" smtClean="0">
                <a:solidFill>
                  <a:srgbClr val="C00000"/>
                </a:solidFill>
              </a:rPr>
              <a:t>）</a:t>
            </a:r>
            <a:r>
              <a:rPr lang="en-US" altLang="zh-CN" sz="2000" dirty="0" smtClean="0">
                <a:solidFill>
                  <a:srgbClr val="C00000"/>
                </a:solidFill>
              </a:rPr>
              <a:t>  G-M</a:t>
            </a:r>
            <a:r>
              <a:rPr lang="zh-CN" altLang="en-US" sz="2000" dirty="0" smtClean="0">
                <a:solidFill>
                  <a:srgbClr val="C00000"/>
                </a:solidFill>
              </a:rPr>
              <a:t>模型的单位权方差</a:t>
            </a:r>
          </a:p>
          <a:p>
            <a:pPr eaLnBrk="1" hangingPunct="1"/>
            <a:endParaRPr lang="zh-CN" altLang="en-US" sz="2400" b="1" dirty="0" smtClean="0"/>
          </a:p>
          <a:p>
            <a:pPr eaLnBrk="1" hangingPunct="1"/>
            <a:endParaRPr lang="en-US" altLang="zh-CN" sz="2400" b="1" dirty="0" smtClean="0"/>
          </a:p>
        </p:txBody>
      </p:sp>
      <p:graphicFrame>
        <p:nvGraphicFramePr>
          <p:cNvPr id="2050" name="Object 5"/>
          <p:cNvGraphicFramePr>
            <a:graphicFrameLocks noChangeAspect="1"/>
          </p:cNvGraphicFramePr>
          <p:nvPr/>
        </p:nvGraphicFramePr>
        <p:xfrm>
          <a:off x="357158" y="1357298"/>
          <a:ext cx="7429552" cy="5313103"/>
        </p:xfrm>
        <a:graphic>
          <a:graphicData uri="http://schemas.openxmlformats.org/presentationml/2006/ole">
            <p:oleObj spid="_x0000_s150530" name="公式" r:id="rId3" imgW="3365280" imgH="245088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30</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3298" name="内容占位符 3"/>
          <p:cNvGraphicFramePr>
            <a:graphicFrameLocks noChangeAspect="1"/>
          </p:cNvGraphicFramePr>
          <p:nvPr/>
        </p:nvGraphicFramePr>
        <p:xfrm>
          <a:off x="357158" y="714356"/>
          <a:ext cx="4579937" cy="1693862"/>
        </p:xfrm>
        <a:graphic>
          <a:graphicData uri="http://schemas.openxmlformats.org/presentationml/2006/ole">
            <p:oleObj spid="_x0000_s183298" name="公式" r:id="rId3" imgW="2197080" imgH="812520" progId="Equation.3">
              <p:embed/>
            </p:oleObj>
          </a:graphicData>
        </a:graphic>
      </p:graphicFrame>
      <p:sp>
        <p:nvSpPr>
          <p:cNvPr id="4" name="TextBox 3"/>
          <p:cNvSpPr txBox="1"/>
          <p:nvPr/>
        </p:nvSpPr>
        <p:spPr>
          <a:xfrm>
            <a:off x="142844" y="142852"/>
            <a:ext cx="4429156" cy="492443"/>
          </a:xfrm>
          <a:prstGeom prst="rect">
            <a:avLst/>
          </a:prstGeom>
          <a:noFill/>
        </p:spPr>
        <p:txBody>
          <a:bodyPr wrap="square" rtlCol="0">
            <a:spAutoFit/>
          </a:bodyPr>
          <a:lstStyle/>
          <a:p>
            <a:pPr>
              <a:lnSpc>
                <a:spcPct val="130000"/>
              </a:lnSpc>
            </a:pPr>
            <a:r>
              <a:rPr lang="en-US" altLang="zh-CN" sz="2000" dirty="0" smtClean="0">
                <a:solidFill>
                  <a:srgbClr val="C00000"/>
                </a:solidFill>
                <a:latin typeface="+mn-lt"/>
                <a:ea typeface="+mn-ea"/>
              </a:rPr>
              <a:t>2</a:t>
            </a:r>
            <a:r>
              <a:rPr lang="zh-CN" altLang="en-US" sz="2000" dirty="0" smtClean="0">
                <a:solidFill>
                  <a:srgbClr val="C00000"/>
                </a:solidFill>
                <a:latin typeface="+mn-lt"/>
                <a:ea typeface="+mn-ea"/>
              </a:rPr>
              <a:t>）单位权方差估值的精度</a:t>
            </a:r>
            <a:endParaRPr lang="zh-CN" altLang="en-US" sz="2000" dirty="0">
              <a:solidFill>
                <a:srgbClr val="C00000"/>
              </a:solidFill>
              <a:latin typeface="+mn-lt"/>
              <a:ea typeface="+mn-ea"/>
            </a:endParaRPr>
          </a:p>
        </p:txBody>
      </p:sp>
      <p:pic>
        <p:nvPicPr>
          <p:cNvPr id="5" name="图片 4" descr="图片3.png"/>
          <p:cNvPicPr>
            <a:picLocks noChangeAspect="1"/>
          </p:cNvPicPr>
          <p:nvPr/>
        </p:nvPicPr>
        <p:blipFill>
          <a:blip r:embed="rId4">
            <a:duotone>
              <a:schemeClr val="accent4">
                <a:shade val="45000"/>
                <a:satMod val="135000"/>
              </a:schemeClr>
              <a:prstClr val="white"/>
            </a:duotone>
          </a:blip>
          <a:stretch>
            <a:fillRect/>
          </a:stretch>
        </p:blipFill>
        <p:spPr>
          <a:xfrm>
            <a:off x="5143505" y="1833886"/>
            <a:ext cx="2071702" cy="464062"/>
          </a:xfrm>
          <a:prstGeom prst="rect">
            <a:avLst/>
          </a:prstGeom>
        </p:spPr>
      </p:pic>
      <p:graphicFrame>
        <p:nvGraphicFramePr>
          <p:cNvPr id="183301" name="内容占位符 3"/>
          <p:cNvGraphicFramePr>
            <a:graphicFrameLocks noChangeAspect="1"/>
          </p:cNvGraphicFramePr>
          <p:nvPr/>
        </p:nvGraphicFramePr>
        <p:xfrm>
          <a:off x="214282" y="2786058"/>
          <a:ext cx="7439025" cy="1006475"/>
        </p:xfrm>
        <a:graphic>
          <a:graphicData uri="http://schemas.openxmlformats.org/presentationml/2006/ole">
            <p:oleObj spid="_x0000_s183301" name="公式" r:id="rId5" imgW="3568680" imgH="482400" progId="Equation.3">
              <p:embed/>
            </p:oleObj>
          </a:graphicData>
        </a:graphic>
      </p:graphicFrame>
      <p:graphicFrame>
        <p:nvGraphicFramePr>
          <p:cNvPr id="183302" name="内容占位符 3"/>
          <p:cNvGraphicFramePr>
            <a:graphicFrameLocks noChangeAspect="1"/>
          </p:cNvGraphicFramePr>
          <p:nvPr/>
        </p:nvGraphicFramePr>
        <p:xfrm>
          <a:off x="214313" y="4159250"/>
          <a:ext cx="7758112" cy="2252663"/>
        </p:xfrm>
        <a:graphic>
          <a:graphicData uri="http://schemas.openxmlformats.org/presentationml/2006/ole">
            <p:oleObj spid="_x0000_s183302" name="公式" r:id="rId6" imgW="3848040" imgH="1117440" progId="Equation.3">
              <p:embed/>
            </p:oleObj>
          </a:graphicData>
        </a:graphic>
      </p:graphicFrame>
      <p:sp>
        <p:nvSpPr>
          <p:cNvPr id="9" name="TextBox 8"/>
          <p:cNvSpPr txBox="1"/>
          <p:nvPr/>
        </p:nvSpPr>
        <p:spPr>
          <a:xfrm>
            <a:off x="642910" y="4429132"/>
            <a:ext cx="5500726" cy="372410"/>
          </a:xfrm>
          <a:prstGeom prst="rect">
            <a:avLst/>
          </a:prstGeom>
          <a:noFill/>
        </p:spPr>
        <p:txBody>
          <a:bodyPr wrap="square" rtlCol="0">
            <a:spAutoFit/>
          </a:bodyPr>
          <a:lstStyle/>
          <a:p>
            <a:pPr>
              <a:lnSpc>
                <a:spcPct val="130000"/>
              </a:lnSpc>
            </a:pPr>
            <a:endParaRPr lang="zh-CN" altLang="en-US" sz="1400" dirty="0">
              <a:solidFill>
                <a:schemeClr val="tx1">
                  <a:lumMod val="90000"/>
                  <a:lumOff val="10000"/>
                </a:schemeClr>
              </a:solidFill>
              <a:latin typeface="微软雅黑" pitchFamily="34" charset="-122"/>
              <a:ea typeface="微软雅黑" pitchFamily="34" charset="-122"/>
            </a:endParaRPr>
          </a:p>
        </p:txBody>
      </p:sp>
      <p:sp>
        <p:nvSpPr>
          <p:cNvPr id="10" name="TextBox 9"/>
          <p:cNvSpPr txBox="1"/>
          <p:nvPr/>
        </p:nvSpPr>
        <p:spPr>
          <a:xfrm>
            <a:off x="857224" y="4500570"/>
            <a:ext cx="428628" cy="372410"/>
          </a:xfrm>
          <a:prstGeom prst="rect">
            <a:avLst/>
          </a:prstGeom>
          <a:noFill/>
        </p:spPr>
        <p:txBody>
          <a:bodyPr wrap="square" rtlCol="0">
            <a:spAutoFit/>
          </a:bodyPr>
          <a:lstStyle/>
          <a:p>
            <a:pPr>
              <a:lnSpc>
                <a:spcPct val="130000"/>
              </a:lnSpc>
            </a:pPr>
            <a:endParaRPr lang="zh-CN" altLang="en-US" sz="1400" dirty="0">
              <a:solidFill>
                <a:schemeClr val="tx1">
                  <a:lumMod val="90000"/>
                  <a:lumOff val="10000"/>
                </a:schemeClr>
              </a:solidFill>
              <a:latin typeface="微软雅黑" pitchFamily="34" charset="-122"/>
              <a:ea typeface="微软雅黑" pitchFamily="34" charset="-122"/>
            </a:endParaRPr>
          </a:p>
        </p:txBody>
      </p:sp>
      <p:sp>
        <p:nvSpPr>
          <p:cNvPr id="11" name="灯片编号占位符 10"/>
          <p:cNvSpPr>
            <a:spLocks noGrp="1"/>
          </p:cNvSpPr>
          <p:nvPr>
            <p:ph type="sldNum" sz="quarter" idx="12"/>
          </p:nvPr>
        </p:nvSpPr>
        <p:spPr/>
        <p:txBody>
          <a:bodyPr/>
          <a:lstStyle/>
          <a:p>
            <a:pPr>
              <a:defRPr/>
            </a:pPr>
            <a:fld id="{008083A2-84D4-4BD8-97ED-7867E779500A}" type="slidenum">
              <a:rPr lang="zh-CN" altLang="en-US" smtClean="0"/>
              <a:pPr>
                <a:defRPr/>
              </a:pPr>
              <a:t>31</a:t>
            </a:fld>
            <a:endParaRPr lang="zh-CN" altLang="en-US"/>
          </a:p>
        </p:txBody>
      </p:sp>
      <p:pic>
        <p:nvPicPr>
          <p:cNvPr id="12"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nodeType="withEffect">
                                  <p:stCondLst>
                                    <p:cond delay="0"/>
                                  </p:stCondLst>
                                  <p:childTnLst>
                                    <p:set>
                                      <p:cBhvr>
                                        <p:cTn id="9" dur="1" fill="hold">
                                          <p:stCondLst>
                                            <p:cond delay="0"/>
                                          </p:stCondLst>
                                        </p:cTn>
                                        <p:tgtEl>
                                          <p:spTgt spid="183301"/>
                                        </p:tgtEl>
                                        <p:attrNameLst>
                                          <p:attrName>style.visibility</p:attrName>
                                        </p:attrNameLst>
                                      </p:cBhvr>
                                      <p:to>
                                        <p:strVal val="visible"/>
                                      </p:to>
                                    </p:set>
                                    <p:animEffect transition="in" filter="box(in)">
                                      <p:cBhvr>
                                        <p:cTn id="10" dur="500"/>
                                        <p:tgtEl>
                                          <p:spTgt spid="183301"/>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83302"/>
                                        </p:tgtEl>
                                        <p:attrNameLst>
                                          <p:attrName>style.visibility</p:attrName>
                                        </p:attrNameLst>
                                      </p:cBhvr>
                                      <p:to>
                                        <p:strVal val="visible"/>
                                      </p:to>
                                    </p:set>
                                    <p:animEffect transition="in" filter="box(in)">
                                      <p:cBhvr>
                                        <p:cTn id="15" dur="500"/>
                                        <p:tgtEl>
                                          <p:spTgt spid="183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4" name="Rectangle 4"/>
          <p:cNvSpPr>
            <a:spLocks noGrp="1" noChangeArrowheads="1"/>
          </p:cNvSpPr>
          <p:nvPr>
            <p:ph type="title"/>
          </p:nvPr>
        </p:nvSpPr>
        <p:spPr>
          <a:xfrm>
            <a:off x="0" y="0"/>
            <a:ext cx="7891463" cy="623888"/>
          </a:xfrm>
          <a:noFill/>
        </p:spPr>
        <p:txBody>
          <a:bodyPr/>
          <a:lstStyle/>
          <a:p>
            <a:pPr eaLnBrk="1" hangingPunct="1"/>
            <a:r>
              <a:rPr lang="en-US" altLang="zh-CN" b="1" dirty="0" smtClean="0">
                <a:solidFill>
                  <a:schemeClr val="tx1"/>
                </a:solidFill>
              </a:rPr>
              <a:t>3</a:t>
            </a:r>
            <a:r>
              <a:rPr b="1" dirty="0" smtClean="0">
                <a:solidFill>
                  <a:schemeClr val="tx1"/>
                </a:solidFill>
              </a:rPr>
              <a:t>、</a:t>
            </a:r>
            <a:r>
              <a:rPr lang="en-US" altLang="zh-CN" dirty="0" smtClean="0">
                <a:solidFill>
                  <a:schemeClr val="tx1"/>
                </a:solidFill>
              </a:rPr>
              <a:t> </a:t>
            </a:r>
            <a:r>
              <a:rPr lang="en-US" altLang="zh-CN" b="1" err="1" smtClean="0">
                <a:solidFill>
                  <a:schemeClr val="tx1"/>
                </a:solidFill>
              </a:rPr>
              <a:t>Helmert</a:t>
            </a:r>
            <a:r>
              <a:rPr lang="en-US" altLang="zh-CN" b="1" smtClean="0">
                <a:solidFill>
                  <a:schemeClr val="tx1"/>
                </a:solidFill>
              </a:rPr>
              <a:t> </a:t>
            </a:r>
            <a:r>
              <a:rPr lang="zh-CN" altLang="en-US" b="1" smtClean="0">
                <a:solidFill>
                  <a:schemeClr val="tx1"/>
                </a:solidFill>
              </a:rPr>
              <a:t>方差分量估计法</a:t>
            </a:r>
            <a:r>
              <a:rPr altLang="en-US" b="1" smtClean="0">
                <a:solidFill>
                  <a:schemeClr val="tx1"/>
                </a:solidFill>
              </a:rPr>
              <a:t>要点</a:t>
            </a:r>
            <a:endParaRPr lang="zh-CN" altLang="en-US" b="1" dirty="0" smtClean="0">
              <a:solidFill>
                <a:schemeClr val="tx1"/>
              </a:solidFill>
            </a:endParaRPr>
          </a:p>
        </p:txBody>
      </p:sp>
      <p:sp>
        <p:nvSpPr>
          <p:cNvPr id="5128" name="Rectangle 3" descr="Rectangle: Click to edit Master text styles&#10;Second level&#10;Third level&#10;Fourth level&#10;Fifth level"/>
          <p:cNvSpPr>
            <a:spLocks noGrp="1" noChangeArrowheads="1"/>
          </p:cNvSpPr>
          <p:nvPr>
            <p:ph type="body" sz="half" idx="1"/>
          </p:nvPr>
        </p:nvSpPr>
        <p:spPr>
          <a:xfrm>
            <a:off x="142844" y="785794"/>
            <a:ext cx="8858311" cy="71438"/>
          </a:xfrm>
        </p:spPr>
        <p:txBody>
          <a:bodyPr/>
          <a:lstStyle/>
          <a:p>
            <a:pPr eaLnBrk="1" hangingPunct="1">
              <a:lnSpc>
                <a:spcPct val="90000"/>
              </a:lnSpc>
              <a:buFont typeface="Wingdings" pitchFamily="2" charset="2"/>
              <a:buNone/>
              <a:defRPr/>
            </a:pPr>
            <a:r>
              <a:rPr lang="zh-CN" altLang="en-US" sz="2800" b="1" dirty="0" smtClean="0">
                <a:solidFill>
                  <a:schemeClr val="bg2">
                    <a:lumMod val="25000"/>
                  </a:schemeClr>
                </a:solidFill>
                <a:latin typeface="华文中宋" pitchFamily="2" charset="-122"/>
                <a:ea typeface="华文中宋" pitchFamily="2" charset="-122"/>
              </a:rPr>
              <a:t>要点：</a:t>
            </a:r>
            <a:endParaRPr lang="en-US" altLang="zh-CN" sz="2800" b="1" dirty="0" smtClean="0">
              <a:solidFill>
                <a:schemeClr val="bg2">
                  <a:lumMod val="25000"/>
                </a:schemeClr>
              </a:solidFill>
              <a:latin typeface="华文中宋" pitchFamily="2" charset="-122"/>
              <a:ea typeface="华文中宋" pitchFamily="2" charset="-122"/>
            </a:endParaRPr>
          </a:p>
          <a:p>
            <a:pPr marL="534988" indent="-534988" eaLnBrk="1" hangingPunct="1">
              <a:lnSpc>
                <a:spcPct val="100000"/>
              </a:lnSpc>
              <a:buFont typeface="Wingdings" pitchFamily="2" charset="2"/>
              <a:buNone/>
              <a:defRPr/>
            </a:pPr>
            <a:r>
              <a:rPr lang="en-US" altLang="zh-CN" sz="2800" dirty="0" smtClean="0">
                <a:solidFill>
                  <a:schemeClr val="bg2">
                    <a:lumMod val="25000"/>
                  </a:schemeClr>
                </a:solidFill>
                <a:latin typeface="华文中宋" pitchFamily="2" charset="-122"/>
                <a:ea typeface="华文中宋" pitchFamily="2" charset="-122"/>
              </a:rPr>
              <a:t>1</a:t>
            </a:r>
            <a:r>
              <a:rPr lang="zh-CN" altLang="en-US" sz="2800" dirty="0" smtClean="0">
                <a:solidFill>
                  <a:schemeClr val="bg2">
                    <a:lumMod val="25000"/>
                  </a:schemeClr>
                </a:solidFill>
                <a:latin typeface="华文中宋" pitchFamily="2" charset="-122"/>
                <a:ea typeface="华文中宋" pitchFamily="2" charset="-122"/>
              </a:rPr>
              <a:t>）</a:t>
            </a:r>
            <a:r>
              <a:rPr lang="zh-CN" altLang="en-US" sz="2800" dirty="0" smtClean="0">
                <a:solidFill>
                  <a:schemeClr val="bg2">
                    <a:lumMod val="25000"/>
                  </a:schemeClr>
                </a:solidFill>
                <a:latin typeface="+mj-ea"/>
                <a:ea typeface="+mj-ea"/>
              </a:rPr>
              <a:t>平差与方差分量估计均属参数估计问题：平差是估计函数模型中的参数及参数精度等，而</a:t>
            </a:r>
            <a:r>
              <a:rPr lang="en-US" altLang="zh-CN" sz="2800" dirty="0" err="1" smtClean="0">
                <a:solidFill>
                  <a:srgbClr val="FF0000"/>
                </a:solidFill>
                <a:latin typeface="+mj-ea"/>
                <a:ea typeface="+mj-ea"/>
              </a:rPr>
              <a:t>Helmert</a:t>
            </a:r>
            <a:r>
              <a:rPr lang="zh-CN" altLang="en-US" sz="2800" dirty="0" smtClean="0">
                <a:solidFill>
                  <a:srgbClr val="FF0000"/>
                </a:solidFill>
                <a:latin typeface="+mj-ea"/>
                <a:ea typeface="+mj-ea"/>
              </a:rPr>
              <a:t>法</a:t>
            </a:r>
            <a:r>
              <a:rPr lang="zh-CN" altLang="en-US" sz="2800" dirty="0" smtClean="0">
                <a:solidFill>
                  <a:schemeClr val="bg2">
                    <a:lumMod val="25000"/>
                  </a:schemeClr>
                </a:solidFill>
                <a:latin typeface="+mj-ea"/>
                <a:ea typeface="+mj-ea"/>
              </a:rPr>
              <a:t>是求观测值的方差分量</a:t>
            </a:r>
            <a:r>
              <a:rPr lang="zh-CN" altLang="en-US" sz="2800" smtClean="0">
                <a:solidFill>
                  <a:schemeClr val="bg2">
                    <a:lumMod val="25000"/>
                  </a:schemeClr>
                </a:solidFill>
                <a:latin typeface="+mj-ea"/>
                <a:ea typeface="+mj-ea"/>
              </a:rPr>
              <a:t>估值    （</a:t>
            </a:r>
            <a:r>
              <a:rPr lang="zh-CN" altLang="en-US" sz="2800" dirty="0" smtClean="0">
                <a:solidFill>
                  <a:schemeClr val="bg2">
                    <a:lumMod val="25000"/>
                  </a:schemeClr>
                </a:solidFill>
                <a:latin typeface="+mj-ea"/>
                <a:ea typeface="+mj-ea"/>
              </a:rPr>
              <a:t>同时也能求出参数的最优估值   ）；</a:t>
            </a:r>
          </a:p>
          <a:p>
            <a:pPr eaLnBrk="1" hangingPunct="1">
              <a:lnSpc>
                <a:spcPct val="100000"/>
              </a:lnSpc>
              <a:buFont typeface="Wingdings" pitchFamily="2" charset="2"/>
              <a:buNone/>
              <a:defRPr/>
            </a:pPr>
            <a:endParaRPr lang="en-US" altLang="zh-CN" sz="2800" dirty="0" smtClean="0">
              <a:latin typeface="+mj-ea"/>
              <a:ea typeface="+mj-ea"/>
            </a:endParaRPr>
          </a:p>
          <a:p>
            <a:pPr marL="534988" indent="-534988" eaLnBrk="1" hangingPunct="1">
              <a:lnSpc>
                <a:spcPct val="100000"/>
              </a:lnSpc>
              <a:buFont typeface="Wingdings" pitchFamily="2" charset="2"/>
              <a:buNone/>
              <a:defRPr/>
            </a:pPr>
            <a:r>
              <a:rPr lang="en-US" altLang="zh-CN" sz="2800" dirty="0" smtClean="0">
                <a:solidFill>
                  <a:schemeClr val="bg2">
                    <a:lumMod val="25000"/>
                  </a:schemeClr>
                </a:solidFill>
                <a:latin typeface="+mj-ea"/>
                <a:ea typeface="+mj-ea"/>
              </a:rPr>
              <a:t>2</a:t>
            </a:r>
            <a:r>
              <a:rPr lang="zh-CN" altLang="en-US" sz="2800" dirty="0" smtClean="0">
                <a:solidFill>
                  <a:schemeClr val="bg2">
                    <a:lumMod val="25000"/>
                  </a:schemeClr>
                </a:solidFill>
                <a:latin typeface="+mj-ea"/>
                <a:ea typeface="+mj-ea"/>
              </a:rPr>
              <a:t>）参数   为观测值</a:t>
            </a:r>
            <a:r>
              <a:rPr lang="en-US" altLang="zh-CN" sz="2800" dirty="0" smtClean="0">
                <a:solidFill>
                  <a:schemeClr val="bg2">
                    <a:lumMod val="25000"/>
                  </a:schemeClr>
                </a:solidFill>
                <a:latin typeface="+mj-ea"/>
                <a:ea typeface="+mj-ea"/>
              </a:rPr>
              <a:t>L</a:t>
            </a:r>
            <a:r>
              <a:rPr lang="zh-CN" altLang="en-US" sz="2800" dirty="0" smtClean="0">
                <a:solidFill>
                  <a:schemeClr val="bg2">
                    <a:lumMod val="25000"/>
                  </a:schemeClr>
                </a:solidFill>
                <a:latin typeface="+mj-ea"/>
                <a:ea typeface="+mj-ea"/>
              </a:rPr>
              <a:t>的一次函数，而     为</a:t>
            </a:r>
            <a:r>
              <a:rPr lang="en-US" altLang="zh-CN" sz="2800" dirty="0" smtClean="0">
                <a:solidFill>
                  <a:schemeClr val="bg2">
                    <a:lumMod val="25000"/>
                  </a:schemeClr>
                </a:solidFill>
                <a:latin typeface="+mj-ea"/>
                <a:ea typeface="+mj-ea"/>
              </a:rPr>
              <a:t>L</a:t>
            </a:r>
            <a:r>
              <a:rPr lang="zh-CN" altLang="en-US" sz="2800" dirty="0" smtClean="0">
                <a:solidFill>
                  <a:schemeClr val="bg2">
                    <a:lumMod val="25000"/>
                  </a:schemeClr>
                </a:solidFill>
                <a:latin typeface="+mj-ea"/>
                <a:ea typeface="+mj-ea"/>
              </a:rPr>
              <a:t>的二次函数，因</a:t>
            </a:r>
            <a:r>
              <a:rPr lang="en-US" altLang="zh-CN" sz="2800" dirty="0" smtClean="0">
                <a:solidFill>
                  <a:schemeClr val="bg2">
                    <a:lumMod val="25000"/>
                  </a:schemeClr>
                </a:solidFill>
                <a:latin typeface="+mj-ea"/>
                <a:ea typeface="+mj-ea"/>
              </a:rPr>
              <a:t>L</a:t>
            </a:r>
            <a:r>
              <a:rPr lang="zh-CN" altLang="en-US" sz="2800" dirty="0" smtClean="0">
                <a:solidFill>
                  <a:schemeClr val="bg2">
                    <a:lumMod val="25000"/>
                  </a:schemeClr>
                </a:solidFill>
                <a:latin typeface="+mj-ea"/>
                <a:ea typeface="+mj-ea"/>
              </a:rPr>
              <a:t>的随机性，故    </a:t>
            </a:r>
            <a:r>
              <a:rPr lang="zh-CN" altLang="en-US" sz="2800" smtClean="0">
                <a:solidFill>
                  <a:schemeClr val="bg2">
                    <a:lumMod val="25000"/>
                  </a:schemeClr>
                </a:solidFill>
                <a:latin typeface="+mj-ea"/>
                <a:ea typeface="+mj-ea"/>
              </a:rPr>
              <a:t>和    也具有随机性；</a:t>
            </a:r>
            <a:endParaRPr lang="zh-CN" altLang="en-US" sz="2800" dirty="0" smtClean="0">
              <a:solidFill>
                <a:schemeClr val="bg2">
                  <a:lumMod val="25000"/>
                </a:schemeClr>
              </a:solidFill>
              <a:latin typeface="+mj-ea"/>
              <a:ea typeface="+mj-ea"/>
            </a:endParaRPr>
          </a:p>
          <a:p>
            <a:pPr eaLnBrk="1" hangingPunct="1">
              <a:lnSpc>
                <a:spcPct val="100000"/>
              </a:lnSpc>
              <a:defRPr/>
            </a:pPr>
            <a:endParaRPr lang="en-US" altLang="zh-CN" sz="2800" dirty="0" smtClean="0">
              <a:latin typeface="+mj-ea"/>
              <a:ea typeface="+mj-ea"/>
            </a:endParaRPr>
          </a:p>
          <a:p>
            <a:pPr marL="533400" indent="-533400" eaLnBrk="1" hangingPunct="1">
              <a:lnSpc>
                <a:spcPct val="100000"/>
              </a:lnSpc>
              <a:buFont typeface="Wingdings" pitchFamily="2" charset="2"/>
              <a:buNone/>
              <a:defRPr/>
            </a:pPr>
            <a:r>
              <a:rPr lang="en-US" altLang="zh-CN" sz="2800" dirty="0" smtClean="0">
                <a:latin typeface="+mj-ea"/>
                <a:ea typeface="+mj-ea"/>
              </a:rPr>
              <a:t>3</a:t>
            </a:r>
            <a:r>
              <a:rPr lang="zh-CN" altLang="en-US" sz="2800" dirty="0" smtClean="0">
                <a:latin typeface="+mj-ea"/>
                <a:ea typeface="+mj-ea"/>
              </a:rPr>
              <a:t>）</a:t>
            </a:r>
            <a:r>
              <a:rPr lang="zh-CN" altLang="en-US" sz="2800" dirty="0" smtClean="0">
                <a:solidFill>
                  <a:schemeClr val="bg2">
                    <a:lumMod val="25000"/>
                  </a:schemeClr>
                </a:solidFill>
                <a:latin typeface="+mj-ea"/>
                <a:ea typeface="+mj-ea"/>
              </a:rPr>
              <a:t>两类</a:t>
            </a:r>
            <a:r>
              <a:rPr lang="zh-CN" altLang="en-US" sz="2800" dirty="0" smtClean="0">
                <a:solidFill>
                  <a:srgbClr val="FF0000"/>
                </a:solidFill>
                <a:latin typeface="+mj-ea"/>
                <a:ea typeface="+mj-ea"/>
              </a:rPr>
              <a:t>精度相差悬殊</a:t>
            </a:r>
            <a:r>
              <a:rPr lang="zh-CN" altLang="en-US" sz="2800" dirty="0" smtClean="0">
                <a:solidFill>
                  <a:schemeClr val="bg2">
                    <a:lumMod val="25000"/>
                  </a:schemeClr>
                </a:solidFill>
                <a:latin typeface="+mj-ea"/>
                <a:ea typeface="+mj-ea"/>
              </a:rPr>
              <a:t>的观测值不应该放在一起用</a:t>
            </a:r>
            <a:r>
              <a:rPr lang="en-US" altLang="zh-CN" sz="2800" dirty="0" err="1" smtClean="0">
                <a:solidFill>
                  <a:schemeClr val="bg2">
                    <a:lumMod val="25000"/>
                  </a:schemeClr>
                </a:solidFill>
                <a:latin typeface="+mj-ea"/>
                <a:ea typeface="+mj-ea"/>
              </a:rPr>
              <a:t>Helmert</a:t>
            </a:r>
            <a:r>
              <a:rPr lang="zh-CN" altLang="en-US" sz="2800" dirty="0" smtClean="0">
                <a:solidFill>
                  <a:schemeClr val="bg2">
                    <a:lumMod val="25000"/>
                  </a:schemeClr>
                </a:solidFill>
                <a:latin typeface="+mj-ea"/>
                <a:ea typeface="+mj-ea"/>
              </a:rPr>
              <a:t>法平差。否则会形成用低精度观测值来修改高精度观测值的不合理现象。</a:t>
            </a:r>
          </a:p>
        </p:txBody>
      </p:sp>
      <p:graphicFrame>
        <p:nvGraphicFramePr>
          <p:cNvPr id="4098" name="Object 13"/>
          <p:cNvGraphicFramePr>
            <a:graphicFrameLocks noChangeAspect="1"/>
          </p:cNvGraphicFramePr>
          <p:nvPr>
            <p:ph sz="quarter" idx="2"/>
          </p:nvPr>
        </p:nvGraphicFramePr>
        <p:xfrm>
          <a:off x="6072198" y="3571876"/>
          <a:ext cx="482600" cy="509588"/>
        </p:xfrm>
        <a:graphic>
          <a:graphicData uri="http://schemas.openxmlformats.org/presentationml/2006/ole">
            <p:oleObj spid="_x0000_s152578" name="公式" r:id="rId3" imgW="228600" imgH="241200" progId="Equation.3">
              <p:embed/>
            </p:oleObj>
          </a:graphicData>
        </a:graphic>
      </p:graphicFrame>
      <p:graphicFrame>
        <p:nvGraphicFramePr>
          <p:cNvPr id="4099" name="Object 7"/>
          <p:cNvGraphicFramePr>
            <a:graphicFrameLocks noChangeAspect="1"/>
          </p:cNvGraphicFramePr>
          <p:nvPr/>
        </p:nvGraphicFramePr>
        <p:xfrm>
          <a:off x="5072066" y="2143116"/>
          <a:ext cx="571500" cy="496887"/>
        </p:xfrm>
        <a:graphic>
          <a:graphicData uri="http://schemas.openxmlformats.org/presentationml/2006/ole">
            <p:oleObj spid="_x0000_s152579" name="公式" r:id="rId4" imgW="228600" imgH="241200" progId="Equation.3">
              <p:embed/>
            </p:oleObj>
          </a:graphicData>
        </a:graphic>
      </p:graphicFrame>
      <p:graphicFrame>
        <p:nvGraphicFramePr>
          <p:cNvPr id="4100" name="Object 9"/>
          <p:cNvGraphicFramePr>
            <a:graphicFrameLocks noChangeAspect="1"/>
          </p:cNvGraphicFramePr>
          <p:nvPr/>
        </p:nvGraphicFramePr>
        <p:xfrm>
          <a:off x="1500166" y="3571876"/>
          <a:ext cx="428625" cy="400050"/>
        </p:xfrm>
        <a:graphic>
          <a:graphicData uri="http://schemas.openxmlformats.org/presentationml/2006/ole">
            <p:oleObj spid="_x0000_s152580" name="公式" r:id="rId5" imgW="177480" imgH="203040" progId="Equation.3">
              <p:embed/>
            </p:oleObj>
          </a:graphicData>
        </a:graphic>
      </p:graphicFrame>
      <p:graphicFrame>
        <p:nvGraphicFramePr>
          <p:cNvPr id="4101" name="Object 15"/>
          <p:cNvGraphicFramePr>
            <a:graphicFrameLocks noChangeAspect="1"/>
          </p:cNvGraphicFramePr>
          <p:nvPr>
            <p:ph sz="quarter" idx="3"/>
          </p:nvPr>
        </p:nvGraphicFramePr>
        <p:xfrm>
          <a:off x="4214810" y="4000504"/>
          <a:ext cx="477838" cy="503237"/>
        </p:xfrm>
        <a:graphic>
          <a:graphicData uri="http://schemas.openxmlformats.org/presentationml/2006/ole">
            <p:oleObj spid="_x0000_s152581" name="公式" r:id="rId6" imgW="228600" imgH="241200" progId="Equation.3">
              <p:embed/>
            </p:oleObj>
          </a:graphicData>
        </a:graphic>
      </p:graphicFrame>
      <p:graphicFrame>
        <p:nvGraphicFramePr>
          <p:cNvPr id="4102" name="Object 17"/>
          <p:cNvGraphicFramePr>
            <a:graphicFrameLocks noChangeAspect="1"/>
          </p:cNvGraphicFramePr>
          <p:nvPr/>
        </p:nvGraphicFramePr>
        <p:xfrm>
          <a:off x="3428992" y="4000504"/>
          <a:ext cx="428625" cy="400050"/>
        </p:xfrm>
        <a:graphic>
          <a:graphicData uri="http://schemas.openxmlformats.org/presentationml/2006/ole">
            <p:oleObj spid="_x0000_s152582" name="公式" r:id="rId7" imgW="177480" imgH="203040" progId="Equation.3">
              <p:embed/>
            </p:oleObj>
          </a:graphicData>
        </a:graphic>
      </p:graphicFrame>
      <p:graphicFrame>
        <p:nvGraphicFramePr>
          <p:cNvPr id="4103" name="Object 9"/>
          <p:cNvGraphicFramePr>
            <a:graphicFrameLocks noChangeAspect="1"/>
          </p:cNvGraphicFramePr>
          <p:nvPr/>
        </p:nvGraphicFramePr>
        <p:xfrm>
          <a:off x="1643042" y="2571744"/>
          <a:ext cx="428625" cy="400050"/>
        </p:xfrm>
        <a:graphic>
          <a:graphicData uri="http://schemas.openxmlformats.org/presentationml/2006/ole">
            <p:oleObj spid="_x0000_s152583" name="公式" r:id="rId8" imgW="177480" imgH="203040" progId="Equation.3">
              <p:embed/>
            </p:oleObj>
          </a:graphicData>
        </a:graphic>
      </p:graphicFrame>
      <p:sp>
        <p:nvSpPr>
          <p:cNvPr id="10" name="灯片编号占位符 9"/>
          <p:cNvSpPr>
            <a:spLocks noGrp="1"/>
          </p:cNvSpPr>
          <p:nvPr>
            <p:ph type="sldNum" sz="quarter" idx="12"/>
          </p:nvPr>
        </p:nvSpPr>
        <p:spPr/>
        <p:txBody>
          <a:bodyPr/>
          <a:lstStyle/>
          <a:p>
            <a:pPr>
              <a:defRPr/>
            </a:pPr>
            <a:fld id="{A748F4B7-B1B6-49DA-A9F8-1F9EF223DD05}" type="slidenum">
              <a:rPr lang="en-US" altLang="zh-CN" smtClean="0"/>
              <a:pPr>
                <a:defRPr/>
              </a:pPr>
              <a:t>32</a:t>
            </a:fld>
            <a:endParaRPr lang="en-US" altLang="zh-CN"/>
          </a:p>
        </p:txBody>
      </p:sp>
      <p:pic>
        <p:nvPicPr>
          <p:cNvPr id="11"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
          <p:cNvSpPr>
            <a:spLocks noChangeArrowheads="1"/>
          </p:cNvSpPr>
          <p:nvPr/>
        </p:nvSpPr>
        <p:spPr bwMode="auto">
          <a:xfrm>
            <a:off x="214282" y="642918"/>
            <a:ext cx="8643998" cy="4832092"/>
          </a:xfrm>
          <a:prstGeom prst="rect">
            <a:avLst/>
          </a:prstGeom>
          <a:noFill/>
          <a:ln w="9525">
            <a:noFill/>
            <a:miter lim="800000"/>
            <a:headEnd/>
            <a:tailEnd/>
          </a:ln>
        </p:spPr>
        <p:txBody>
          <a:bodyPr wrap="square">
            <a:spAutoFit/>
          </a:bodyPr>
          <a:lstStyle/>
          <a:p>
            <a:pPr marL="534988" indent="-534988">
              <a:defRPr/>
            </a:pPr>
            <a:r>
              <a:rPr lang="en-US" altLang="zh-CN" sz="2800" dirty="0" smtClean="0">
                <a:solidFill>
                  <a:schemeClr val="bg2">
                    <a:lumMod val="25000"/>
                  </a:schemeClr>
                </a:solidFill>
                <a:latin typeface="+mj-ea"/>
                <a:ea typeface="+mj-ea"/>
              </a:rPr>
              <a:t>4</a:t>
            </a:r>
            <a:r>
              <a:rPr lang="zh-CN" altLang="en-US" sz="2800" dirty="0" smtClean="0">
                <a:solidFill>
                  <a:schemeClr val="bg2">
                    <a:lumMod val="25000"/>
                  </a:schemeClr>
                </a:solidFill>
                <a:latin typeface="+mj-ea"/>
                <a:ea typeface="+mj-ea"/>
              </a:rPr>
              <a:t>）方差分量</a:t>
            </a:r>
            <a:r>
              <a:rPr lang="zh-CN" altLang="en-US" sz="2800" dirty="0">
                <a:solidFill>
                  <a:schemeClr val="bg2">
                    <a:lumMod val="25000"/>
                  </a:schemeClr>
                </a:solidFill>
                <a:latin typeface="+mj-ea"/>
                <a:ea typeface="+mj-ea"/>
              </a:rPr>
              <a:t>估计与多余观测数有关，只有在</a:t>
            </a:r>
            <a:r>
              <a:rPr lang="zh-CN" altLang="en-US" sz="2800" dirty="0">
                <a:solidFill>
                  <a:srgbClr val="FF0000"/>
                </a:solidFill>
                <a:latin typeface="+mj-ea"/>
                <a:ea typeface="+mj-ea"/>
              </a:rPr>
              <a:t>数据处理要求高、平差网形大、多余观测数多</a:t>
            </a:r>
            <a:r>
              <a:rPr lang="zh-CN" altLang="en-US" sz="2800" dirty="0">
                <a:solidFill>
                  <a:schemeClr val="bg2">
                    <a:lumMod val="25000"/>
                  </a:schemeClr>
                </a:solidFill>
                <a:latin typeface="+mj-ea"/>
                <a:ea typeface="+mj-ea"/>
              </a:rPr>
              <a:t>的情况下，进行方差分量估计是必要和有利的。</a:t>
            </a:r>
            <a:endParaRPr lang="en-US" altLang="zh-CN" sz="2800" dirty="0">
              <a:solidFill>
                <a:schemeClr val="bg2">
                  <a:lumMod val="25000"/>
                </a:schemeClr>
              </a:solidFill>
              <a:latin typeface="+mj-ea"/>
              <a:ea typeface="+mj-ea"/>
            </a:endParaRPr>
          </a:p>
          <a:p>
            <a:pPr>
              <a:defRPr/>
            </a:pPr>
            <a:endParaRPr lang="en-US" altLang="zh-CN" sz="2800" dirty="0">
              <a:latin typeface="+mj-ea"/>
              <a:ea typeface="+mj-ea"/>
            </a:endParaRPr>
          </a:p>
          <a:p>
            <a:pPr marL="534988" indent="-534988">
              <a:defRPr/>
            </a:pPr>
            <a:r>
              <a:rPr lang="en-US" altLang="zh-CN" sz="2800" dirty="0" smtClean="0">
                <a:solidFill>
                  <a:schemeClr val="bg2">
                    <a:lumMod val="25000"/>
                  </a:schemeClr>
                </a:solidFill>
                <a:latin typeface="+mj-ea"/>
                <a:ea typeface="+mj-ea"/>
              </a:rPr>
              <a:t>5</a:t>
            </a:r>
            <a:r>
              <a:rPr lang="zh-CN" altLang="en-US" sz="2800" dirty="0" smtClean="0">
                <a:solidFill>
                  <a:schemeClr val="bg2">
                    <a:lumMod val="25000"/>
                  </a:schemeClr>
                </a:solidFill>
                <a:latin typeface="+mj-ea"/>
                <a:ea typeface="+mj-ea"/>
              </a:rPr>
              <a:t>）</a:t>
            </a:r>
            <a:r>
              <a:rPr lang="en-US" altLang="zh-CN" sz="2800" dirty="0" err="1" smtClean="0">
                <a:solidFill>
                  <a:schemeClr val="bg2">
                    <a:lumMod val="25000"/>
                  </a:schemeClr>
                </a:solidFill>
                <a:latin typeface="+mj-ea"/>
                <a:ea typeface="+mj-ea"/>
              </a:rPr>
              <a:t>Helmert</a:t>
            </a:r>
            <a:r>
              <a:rPr lang="zh-CN" altLang="en-US" sz="2800" dirty="0">
                <a:solidFill>
                  <a:schemeClr val="bg2">
                    <a:lumMod val="25000"/>
                  </a:schemeClr>
                </a:solidFill>
                <a:latin typeface="+mj-ea"/>
                <a:ea typeface="+mj-ea"/>
              </a:rPr>
              <a:t>法只适合于</a:t>
            </a:r>
            <a:r>
              <a:rPr lang="zh-CN" altLang="en-US" sz="2800" dirty="0">
                <a:solidFill>
                  <a:srgbClr val="FF0000"/>
                </a:solidFill>
                <a:latin typeface="+mj-ea"/>
                <a:ea typeface="+mj-ea"/>
              </a:rPr>
              <a:t>各类观测值相互独立</a:t>
            </a:r>
            <a:r>
              <a:rPr lang="zh-CN" altLang="en-US" sz="2800" dirty="0">
                <a:solidFill>
                  <a:schemeClr val="bg2">
                    <a:lumMod val="25000"/>
                  </a:schemeClr>
                </a:solidFill>
                <a:latin typeface="+mj-ea"/>
                <a:ea typeface="+mj-ea"/>
              </a:rPr>
              <a:t>，且同类观测值之间也相互独立，即</a:t>
            </a:r>
            <a:r>
              <a:rPr lang="zh-CN" altLang="en-US" sz="2800" dirty="0">
                <a:solidFill>
                  <a:srgbClr val="FF0000"/>
                </a:solidFill>
                <a:latin typeface="+mj-ea"/>
                <a:ea typeface="+mj-ea"/>
              </a:rPr>
              <a:t>权阵均为对角阵</a:t>
            </a:r>
            <a:r>
              <a:rPr lang="zh-CN" altLang="en-US" sz="2800" dirty="0">
                <a:solidFill>
                  <a:schemeClr val="bg2">
                    <a:lumMod val="25000"/>
                  </a:schemeClr>
                </a:solidFill>
                <a:latin typeface="+mj-ea"/>
                <a:ea typeface="+mj-ea"/>
              </a:rPr>
              <a:t>的情况。</a:t>
            </a:r>
            <a:endParaRPr lang="en-US" altLang="zh-CN" sz="2800" dirty="0">
              <a:solidFill>
                <a:schemeClr val="bg2">
                  <a:lumMod val="25000"/>
                </a:schemeClr>
              </a:solidFill>
              <a:latin typeface="+mj-ea"/>
              <a:ea typeface="+mj-ea"/>
            </a:endParaRPr>
          </a:p>
          <a:p>
            <a:pPr>
              <a:defRPr/>
            </a:pPr>
            <a:endParaRPr lang="en-US" altLang="zh-CN" sz="2800" dirty="0">
              <a:solidFill>
                <a:schemeClr val="bg2">
                  <a:lumMod val="25000"/>
                </a:schemeClr>
              </a:solidFill>
              <a:latin typeface="+mj-ea"/>
              <a:ea typeface="+mj-ea"/>
            </a:endParaRPr>
          </a:p>
          <a:p>
            <a:pPr marL="534988" indent="-534988" algn="just">
              <a:tabLst>
                <a:tab pos="7177088" algn="l"/>
              </a:tabLst>
              <a:defRPr/>
            </a:pPr>
            <a:r>
              <a:rPr lang="en-US" altLang="zh-CN" sz="2800" dirty="0" smtClean="0">
                <a:solidFill>
                  <a:schemeClr val="bg2">
                    <a:lumMod val="25000"/>
                  </a:schemeClr>
                </a:solidFill>
                <a:latin typeface="+mj-ea"/>
                <a:ea typeface="+mj-ea"/>
              </a:rPr>
              <a:t>6</a:t>
            </a:r>
            <a:r>
              <a:rPr lang="zh-CN" altLang="en-US" sz="2800" dirty="0" smtClean="0">
                <a:solidFill>
                  <a:schemeClr val="bg2">
                    <a:lumMod val="25000"/>
                  </a:schemeClr>
                </a:solidFill>
                <a:latin typeface="+mj-ea"/>
                <a:ea typeface="+mj-ea"/>
              </a:rPr>
              <a:t>）</a:t>
            </a:r>
            <a:r>
              <a:rPr lang="en-US" altLang="zh-CN" sz="2800" dirty="0" err="1" smtClean="0">
                <a:solidFill>
                  <a:schemeClr val="bg2">
                    <a:lumMod val="25000"/>
                  </a:schemeClr>
                </a:solidFill>
                <a:latin typeface="+mj-ea"/>
                <a:ea typeface="+mj-ea"/>
              </a:rPr>
              <a:t>Helmert</a:t>
            </a:r>
            <a:r>
              <a:rPr lang="zh-CN" altLang="en-US" sz="2800" dirty="0">
                <a:solidFill>
                  <a:schemeClr val="bg2">
                    <a:lumMod val="25000"/>
                  </a:schemeClr>
                </a:solidFill>
                <a:latin typeface="+mj-ea"/>
                <a:ea typeface="+mj-ea"/>
              </a:rPr>
              <a:t>法在迭代计算结束后，用最后一次所得</a:t>
            </a:r>
            <a:r>
              <a:rPr lang="zh-CN" altLang="en-US" sz="2800">
                <a:solidFill>
                  <a:schemeClr val="bg2">
                    <a:lumMod val="25000"/>
                  </a:schemeClr>
                </a:solidFill>
                <a:latin typeface="+mj-ea"/>
                <a:ea typeface="+mj-ea"/>
              </a:rPr>
              <a:t>到</a:t>
            </a:r>
            <a:r>
              <a:rPr lang="zh-CN" altLang="en-US" sz="2800" smtClean="0">
                <a:solidFill>
                  <a:schemeClr val="bg2">
                    <a:lumMod val="25000"/>
                  </a:schemeClr>
                </a:solidFill>
                <a:latin typeface="+mj-ea"/>
                <a:ea typeface="+mj-ea"/>
              </a:rPr>
              <a:t>的参数估值  、</a:t>
            </a:r>
            <a:r>
              <a:rPr lang="zh-CN" altLang="en-US" sz="2800" dirty="0">
                <a:solidFill>
                  <a:schemeClr val="bg2">
                    <a:lumMod val="25000"/>
                  </a:schemeClr>
                </a:solidFill>
                <a:latin typeface="+mj-ea"/>
                <a:ea typeface="+mj-ea"/>
              </a:rPr>
              <a:t>统一的</a:t>
            </a:r>
            <a:r>
              <a:rPr lang="zh-CN" altLang="en-US" sz="2800">
                <a:solidFill>
                  <a:schemeClr val="bg2">
                    <a:lumMod val="25000"/>
                  </a:schemeClr>
                </a:solidFill>
                <a:latin typeface="+mj-ea"/>
                <a:ea typeface="+mj-ea"/>
              </a:rPr>
              <a:t>单位权方差 </a:t>
            </a:r>
            <a:r>
              <a:rPr lang="zh-CN" altLang="en-US" sz="2800" smtClean="0">
                <a:solidFill>
                  <a:schemeClr val="bg2">
                    <a:lumMod val="25000"/>
                  </a:schemeClr>
                </a:solidFill>
                <a:latin typeface="+mj-ea"/>
                <a:ea typeface="+mj-ea"/>
              </a:rPr>
              <a:t>  和参数协因数阵                             ，</a:t>
            </a:r>
            <a:r>
              <a:rPr lang="zh-CN" altLang="en-US" sz="2800" dirty="0" smtClean="0">
                <a:solidFill>
                  <a:schemeClr val="bg2">
                    <a:lumMod val="25000"/>
                  </a:schemeClr>
                </a:solidFill>
                <a:latin typeface="+mj-ea"/>
                <a:ea typeface="+mj-ea"/>
              </a:rPr>
              <a:t>可</a:t>
            </a:r>
            <a:r>
              <a:rPr lang="zh-CN" altLang="en-US" sz="2800" dirty="0">
                <a:solidFill>
                  <a:schemeClr val="bg2">
                    <a:lumMod val="25000"/>
                  </a:schemeClr>
                </a:solidFill>
                <a:latin typeface="+mj-ea"/>
                <a:ea typeface="+mj-ea"/>
              </a:rPr>
              <a:t>得到</a:t>
            </a:r>
            <a:r>
              <a:rPr lang="zh-CN" altLang="en-US" sz="2800" dirty="0">
                <a:solidFill>
                  <a:srgbClr val="FF0000"/>
                </a:solidFill>
                <a:latin typeface="+mj-ea"/>
                <a:ea typeface="+mj-ea"/>
              </a:rPr>
              <a:t>平差</a:t>
            </a:r>
            <a:r>
              <a:rPr lang="zh-CN" altLang="en-US" sz="2800">
                <a:solidFill>
                  <a:srgbClr val="FF0000"/>
                </a:solidFill>
                <a:latin typeface="+mj-ea"/>
                <a:ea typeface="+mj-ea"/>
              </a:rPr>
              <a:t>后</a:t>
            </a:r>
            <a:r>
              <a:rPr lang="zh-CN" altLang="en-US" sz="2800" smtClean="0">
                <a:solidFill>
                  <a:srgbClr val="FF0000"/>
                </a:solidFill>
                <a:latin typeface="+mj-ea"/>
                <a:ea typeface="+mj-ea"/>
              </a:rPr>
              <a:t>参数估值及其方差</a:t>
            </a:r>
            <a:r>
              <a:rPr lang="en-US" altLang="zh-CN" sz="2800" smtClean="0">
                <a:solidFill>
                  <a:srgbClr val="FF0000"/>
                </a:solidFill>
                <a:latin typeface="+mj-ea"/>
                <a:ea typeface="+mj-ea"/>
              </a:rPr>
              <a:t>-</a:t>
            </a:r>
            <a:r>
              <a:rPr lang="zh-CN" altLang="en-US" sz="2800" smtClean="0">
                <a:solidFill>
                  <a:srgbClr val="FF0000"/>
                </a:solidFill>
                <a:latin typeface="+mj-ea"/>
                <a:ea typeface="+mj-ea"/>
              </a:rPr>
              <a:t>协方差矩阵。</a:t>
            </a:r>
            <a:endParaRPr lang="zh-CN" altLang="en-US" sz="3000" b="1" dirty="0">
              <a:solidFill>
                <a:schemeClr val="bg2">
                  <a:lumMod val="25000"/>
                </a:schemeClr>
              </a:solidFill>
              <a:latin typeface="华文中宋" pitchFamily="2" charset="-122"/>
              <a:ea typeface="华文中宋" pitchFamily="2" charset="-122"/>
            </a:endParaRPr>
          </a:p>
        </p:txBody>
      </p:sp>
      <p:graphicFrame>
        <p:nvGraphicFramePr>
          <p:cNvPr id="5122" name="Object 3"/>
          <p:cNvGraphicFramePr>
            <a:graphicFrameLocks noChangeAspect="1"/>
          </p:cNvGraphicFramePr>
          <p:nvPr/>
        </p:nvGraphicFramePr>
        <p:xfrm>
          <a:off x="6215074" y="4071942"/>
          <a:ext cx="504828" cy="500066"/>
        </p:xfrm>
        <a:graphic>
          <a:graphicData uri="http://schemas.openxmlformats.org/presentationml/2006/ole">
            <p:oleObj spid="_x0000_s153602" name="公式" r:id="rId3" imgW="203040" imgH="241200" progId="Equation.3">
              <p:embed/>
            </p:oleObj>
          </a:graphicData>
        </a:graphic>
      </p:graphicFrame>
      <p:graphicFrame>
        <p:nvGraphicFramePr>
          <p:cNvPr id="5123" name="Object 4"/>
          <p:cNvGraphicFramePr>
            <a:graphicFrameLocks noChangeAspect="1"/>
          </p:cNvGraphicFramePr>
          <p:nvPr/>
        </p:nvGraphicFramePr>
        <p:xfrm>
          <a:off x="1285852" y="4572008"/>
          <a:ext cx="3071833" cy="454267"/>
        </p:xfrm>
        <a:graphic>
          <a:graphicData uri="http://schemas.openxmlformats.org/presentationml/2006/ole">
            <p:oleObj spid="_x0000_s153603" name="公式" r:id="rId4" imgW="1498320" imgH="266400" progId="Equation.3">
              <p:embed/>
            </p:oleObj>
          </a:graphicData>
        </a:graphic>
      </p:graphicFrame>
      <p:sp>
        <p:nvSpPr>
          <p:cNvPr id="5" name="灯片编号占位符 4"/>
          <p:cNvSpPr>
            <a:spLocks noGrp="1"/>
          </p:cNvSpPr>
          <p:nvPr>
            <p:ph type="sldNum" sz="quarter" idx="12"/>
          </p:nvPr>
        </p:nvSpPr>
        <p:spPr/>
        <p:txBody>
          <a:bodyPr/>
          <a:lstStyle/>
          <a:p>
            <a:pPr>
              <a:defRPr/>
            </a:pPr>
            <a:fld id="{008083A2-84D4-4BD8-97ED-7867E779500A}" type="slidenum">
              <a:rPr lang="zh-CN" altLang="en-US" smtClean="0"/>
              <a:pPr>
                <a:defRPr/>
              </a:pPr>
              <a:t>33</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153604" name="Object 4"/>
          <p:cNvGraphicFramePr>
            <a:graphicFrameLocks noChangeAspect="1"/>
          </p:cNvGraphicFramePr>
          <p:nvPr/>
        </p:nvGraphicFramePr>
        <p:xfrm>
          <a:off x="2714612" y="4071942"/>
          <a:ext cx="428625" cy="400050"/>
        </p:xfrm>
        <a:graphic>
          <a:graphicData uri="http://schemas.openxmlformats.org/presentationml/2006/ole">
            <p:oleObj spid="_x0000_s153604" name="公式" r:id="rId6" imgW="177480" imgH="203040" progId="Equation.3">
              <p:embed/>
            </p:oleObj>
          </a:graphicData>
        </a:graphic>
      </p:graphicFrame>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3" descr="Rectangle: Click to edit Master text styles&#10;Second level&#10;Third level&#10;Fourth level&#10;Fifth level"/>
          <p:cNvSpPr>
            <a:spLocks noGrp="1" noChangeArrowheads="1"/>
          </p:cNvSpPr>
          <p:nvPr>
            <p:ph type="body" idx="1"/>
          </p:nvPr>
        </p:nvSpPr>
        <p:spPr>
          <a:xfrm>
            <a:off x="0" y="0"/>
            <a:ext cx="8750330" cy="5638800"/>
          </a:xfrm>
        </p:spPr>
        <p:txBody>
          <a:bodyPr/>
          <a:lstStyle/>
          <a:p>
            <a:pPr eaLnBrk="1" hangingPunct="1">
              <a:buFont typeface="Wingdings" pitchFamily="2" charset="2"/>
              <a:buNone/>
            </a:pPr>
            <a:r>
              <a:rPr lang="en-US" altLang="zh-CN" sz="2400" b="1" smtClean="0">
                <a:solidFill>
                  <a:schemeClr val="tx1"/>
                </a:solidFill>
              </a:rPr>
              <a:t>4</a:t>
            </a:r>
            <a:r>
              <a:rPr lang="zh-CN" altLang="en-US" sz="2400" b="1" smtClean="0">
                <a:solidFill>
                  <a:schemeClr val="tx1"/>
                </a:solidFill>
              </a:rPr>
              <a:t>、</a:t>
            </a:r>
            <a:r>
              <a:rPr lang="en-US" altLang="zh-CN" sz="2400" b="1" smtClean="0">
                <a:solidFill>
                  <a:schemeClr val="tx1"/>
                </a:solidFill>
              </a:rPr>
              <a:t>G-M</a:t>
            </a:r>
            <a:r>
              <a:rPr lang="zh-CN" altLang="en-US" sz="2400" b="1" dirty="0" smtClean="0">
                <a:solidFill>
                  <a:schemeClr val="tx1"/>
                </a:solidFill>
              </a:rPr>
              <a:t>模型的</a:t>
            </a:r>
            <a:r>
              <a:rPr lang="en-US" altLang="zh-CN" sz="2400" b="1" dirty="0" err="1" smtClean="0">
                <a:solidFill>
                  <a:schemeClr val="tx1"/>
                </a:solidFill>
              </a:rPr>
              <a:t>Helmert</a:t>
            </a:r>
            <a:r>
              <a:rPr lang="zh-CN" altLang="en-US" sz="2400" b="1" dirty="0" smtClean="0">
                <a:solidFill>
                  <a:schemeClr val="tx1"/>
                </a:solidFill>
              </a:rPr>
              <a:t>方差分量估计法（间接平差法）</a:t>
            </a:r>
          </a:p>
          <a:p>
            <a:pPr eaLnBrk="1" hangingPunct="1">
              <a:buFont typeface="Wingdings" pitchFamily="2" charset="2"/>
              <a:buNone/>
            </a:pPr>
            <a:r>
              <a:rPr lang="zh-CN" altLang="en-US" sz="2400" b="1" dirty="0" smtClean="0"/>
              <a:t>         </a:t>
            </a:r>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zh-CN" altLang="en-US" sz="2400" b="1" dirty="0" smtClean="0"/>
          </a:p>
          <a:p>
            <a:pPr eaLnBrk="1" hangingPunct="1">
              <a:buFont typeface="Wingdings" pitchFamily="2" charset="2"/>
              <a:buNone/>
            </a:pPr>
            <a:endParaRPr lang="en-US" altLang="zh-CN" sz="2400" b="1" dirty="0" smtClean="0"/>
          </a:p>
        </p:txBody>
      </p:sp>
      <p:graphicFrame>
        <p:nvGraphicFramePr>
          <p:cNvPr id="6146" name="Object 4"/>
          <p:cNvGraphicFramePr>
            <a:graphicFrameLocks noChangeAspect="1"/>
          </p:cNvGraphicFramePr>
          <p:nvPr/>
        </p:nvGraphicFramePr>
        <p:xfrm>
          <a:off x="4929188" y="2992438"/>
          <a:ext cx="200025" cy="376237"/>
        </p:xfrm>
        <a:graphic>
          <a:graphicData uri="http://schemas.openxmlformats.org/presentationml/2006/ole">
            <p:oleObj spid="_x0000_s154626" name="Equation" r:id="rId3" imgW="114120" imgH="215640" progId="Equation.3">
              <p:embed/>
            </p:oleObj>
          </a:graphicData>
        </a:graphic>
      </p:graphicFrame>
      <p:graphicFrame>
        <p:nvGraphicFramePr>
          <p:cNvPr id="6147" name="Object 5"/>
          <p:cNvGraphicFramePr>
            <a:graphicFrameLocks noChangeAspect="1"/>
          </p:cNvGraphicFramePr>
          <p:nvPr/>
        </p:nvGraphicFramePr>
        <p:xfrm>
          <a:off x="182562" y="747714"/>
          <a:ext cx="8818594" cy="6012890"/>
        </p:xfrm>
        <a:graphic>
          <a:graphicData uri="http://schemas.openxmlformats.org/presentationml/2006/ole">
            <p:oleObj spid="_x0000_s154627" name="公式" r:id="rId4" imgW="4305240" imgH="3213000" progId="Equation.3">
              <p:embed/>
            </p:oleObj>
          </a:graphicData>
        </a:graphic>
      </p:graphicFrame>
      <p:cxnSp>
        <p:nvCxnSpPr>
          <p:cNvPr id="7" name="直接连接符 6"/>
          <p:cNvCxnSpPr/>
          <p:nvPr/>
        </p:nvCxnSpPr>
        <p:spPr>
          <a:xfrm>
            <a:off x="857224" y="4000504"/>
            <a:ext cx="1714512"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071538" y="5357826"/>
            <a:ext cx="1857388"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857620" y="5357826"/>
            <a:ext cx="1928826" cy="158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286116" y="4000504"/>
            <a:ext cx="1285884"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1071538" y="5786454"/>
            <a:ext cx="1428760"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28926" y="5786454"/>
            <a:ext cx="2071702" cy="158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pic>
        <p:nvPicPr>
          <p:cNvPr id="25" name="图片 24" descr="图片4.png"/>
          <p:cNvPicPr>
            <a:picLocks noChangeAspect="1"/>
          </p:cNvPicPr>
          <p:nvPr/>
        </p:nvPicPr>
        <p:blipFill>
          <a:blip r:embed="rId5">
            <a:duotone>
              <a:schemeClr val="accent2">
                <a:shade val="45000"/>
                <a:satMod val="135000"/>
              </a:schemeClr>
              <a:prstClr val="white"/>
            </a:duotone>
          </a:blip>
          <a:stretch>
            <a:fillRect/>
          </a:stretch>
        </p:blipFill>
        <p:spPr>
          <a:xfrm>
            <a:off x="5286380" y="2214554"/>
            <a:ext cx="1371487" cy="1097189"/>
          </a:xfrm>
          <a:prstGeom prst="rect">
            <a:avLst/>
          </a:prstGeom>
        </p:spPr>
      </p:pic>
      <p:sp>
        <p:nvSpPr>
          <p:cNvPr id="12" name="灯片编号占位符 11"/>
          <p:cNvSpPr>
            <a:spLocks noGrp="1"/>
          </p:cNvSpPr>
          <p:nvPr>
            <p:ph type="sldNum" sz="quarter" idx="12"/>
          </p:nvPr>
        </p:nvSpPr>
        <p:spPr/>
        <p:txBody>
          <a:bodyPr/>
          <a:lstStyle/>
          <a:p>
            <a:pPr>
              <a:defRPr/>
            </a:pPr>
            <a:fld id="{7E4690C5-E9ED-4F00-BB42-B2796919A211}" type="slidenum">
              <a:rPr lang="zh-CN" altLang="en-US" smtClean="0"/>
              <a:pPr>
                <a:defRPr/>
              </a:pPr>
              <a:t>34</a:t>
            </a:fld>
            <a:endParaRPr lang="zh-CN" altLang="en-US"/>
          </a:p>
        </p:txBody>
      </p:sp>
      <p:pic>
        <p:nvPicPr>
          <p:cNvPr id="1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6"/>
          <p:cNvGraphicFramePr>
            <a:graphicFrameLocks noChangeAspect="1"/>
          </p:cNvGraphicFramePr>
          <p:nvPr/>
        </p:nvGraphicFramePr>
        <p:xfrm>
          <a:off x="142844" y="642918"/>
          <a:ext cx="7715304" cy="2306000"/>
        </p:xfrm>
        <a:graphic>
          <a:graphicData uri="http://schemas.openxmlformats.org/presentationml/2006/ole">
            <p:oleObj spid="_x0000_s155650" name="公式" r:id="rId3" imgW="4165560" imgH="1244520" progId="Equation.3">
              <p:embed/>
            </p:oleObj>
          </a:graphicData>
        </a:graphic>
      </p:graphicFrame>
      <p:graphicFrame>
        <p:nvGraphicFramePr>
          <p:cNvPr id="7171" name="Object 7"/>
          <p:cNvGraphicFramePr>
            <a:graphicFrameLocks noChangeAspect="1"/>
          </p:cNvGraphicFramePr>
          <p:nvPr/>
        </p:nvGraphicFramePr>
        <p:xfrm>
          <a:off x="285720" y="3357562"/>
          <a:ext cx="6929438" cy="871537"/>
        </p:xfrm>
        <a:graphic>
          <a:graphicData uri="http://schemas.openxmlformats.org/presentationml/2006/ole">
            <p:oleObj spid="_x0000_s155651" name="公式" r:id="rId4" imgW="4051080" imgH="482400" progId="Equation.3">
              <p:embed/>
            </p:oleObj>
          </a:graphicData>
        </a:graphic>
      </p:graphicFrame>
      <p:graphicFrame>
        <p:nvGraphicFramePr>
          <p:cNvPr id="7172" name="Object 8"/>
          <p:cNvGraphicFramePr>
            <a:graphicFrameLocks noChangeAspect="1"/>
          </p:cNvGraphicFramePr>
          <p:nvPr/>
        </p:nvGraphicFramePr>
        <p:xfrm>
          <a:off x="214282" y="4929198"/>
          <a:ext cx="8715436" cy="1673225"/>
        </p:xfrm>
        <a:graphic>
          <a:graphicData uri="http://schemas.openxmlformats.org/presentationml/2006/ole">
            <p:oleObj spid="_x0000_s155652" name="公式" r:id="rId5" imgW="4914720" imgH="927000" progId="Equation.3">
              <p:embed/>
            </p:oleObj>
          </a:graphicData>
        </a:graphic>
      </p:graphicFrame>
      <p:sp>
        <p:nvSpPr>
          <p:cNvPr id="6" name="TextBox 5"/>
          <p:cNvSpPr txBox="1"/>
          <p:nvPr/>
        </p:nvSpPr>
        <p:spPr>
          <a:xfrm>
            <a:off x="285720" y="2928934"/>
            <a:ext cx="2143140" cy="492443"/>
          </a:xfrm>
          <a:prstGeom prst="rect">
            <a:avLst/>
          </a:prstGeom>
          <a:noFill/>
        </p:spPr>
        <p:txBody>
          <a:bodyPr wrap="square" rtlCol="0">
            <a:spAutoFit/>
          </a:bodyPr>
          <a:lstStyle/>
          <a:p>
            <a:pPr>
              <a:lnSpc>
                <a:spcPct val="130000"/>
              </a:lnSpc>
            </a:pPr>
            <a:r>
              <a:rPr lang="zh-CN" altLang="en-US" sz="2000" b="1" dirty="0" smtClean="0">
                <a:solidFill>
                  <a:srgbClr val="FF0000"/>
                </a:solidFill>
                <a:latin typeface="+mn-lt"/>
                <a:ea typeface="+mn-ea"/>
              </a:rPr>
              <a:t>估计公式：</a:t>
            </a:r>
            <a:endParaRPr lang="zh-CN" altLang="en-US" sz="2000" b="1" dirty="0">
              <a:solidFill>
                <a:srgbClr val="FF0000"/>
              </a:solidFill>
              <a:latin typeface="+mn-lt"/>
              <a:ea typeface="+mn-ea"/>
            </a:endParaRPr>
          </a:p>
        </p:txBody>
      </p:sp>
      <p:sp>
        <p:nvSpPr>
          <p:cNvPr id="9" name="TextBox 8"/>
          <p:cNvSpPr txBox="1"/>
          <p:nvPr/>
        </p:nvSpPr>
        <p:spPr>
          <a:xfrm>
            <a:off x="214282" y="0"/>
            <a:ext cx="3214710" cy="525657"/>
          </a:xfrm>
          <a:prstGeom prst="rect">
            <a:avLst/>
          </a:prstGeom>
          <a:noFill/>
        </p:spPr>
        <p:txBody>
          <a:bodyPr wrap="square" rtlCol="0">
            <a:spAutoFit/>
          </a:bodyPr>
          <a:lstStyle/>
          <a:p>
            <a:pPr>
              <a:lnSpc>
                <a:spcPct val="130000"/>
              </a:lnSpc>
            </a:pPr>
            <a:r>
              <a:rPr lang="zh-CN" altLang="en-US" sz="2400" b="1" dirty="0" smtClean="0">
                <a:solidFill>
                  <a:srgbClr val="FF0000"/>
                </a:solidFill>
                <a:latin typeface="微软雅黑" pitchFamily="34" charset="-122"/>
                <a:ea typeface="微软雅黑" pitchFamily="34" charset="-122"/>
              </a:rPr>
              <a:t>理论公式</a:t>
            </a:r>
            <a:endParaRPr lang="zh-CN" altLang="en-US" sz="2400" b="1" dirty="0">
              <a:solidFill>
                <a:srgbClr val="FF0000"/>
              </a:solidFill>
              <a:latin typeface="微软雅黑" pitchFamily="34" charset="-122"/>
              <a:ea typeface="微软雅黑" pitchFamily="34" charset="-122"/>
            </a:endParaRPr>
          </a:p>
        </p:txBody>
      </p:sp>
      <p:sp>
        <p:nvSpPr>
          <p:cNvPr id="10" name="TextBox 9"/>
          <p:cNvSpPr txBox="1"/>
          <p:nvPr/>
        </p:nvSpPr>
        <p:spPr>
          <a:xfrm>
            <a:off x="214282" y="4500570"/>
            <a:ext cx="2786082" cy="492443"/>
          </a:xfrm>
          <a:prstGeom prst="rect">
            <a:avLst/>
          </a:prstGeom>
          <a:noFill/>
        </p:spPr>
        <p:txBody>
          <a:bodyPr wrap="square" rtlCol="0">
            <a:spAutoFit/>
          </a:bodyPr>
          <a:lstStyle/>
          <a:p>
            <a:pPr>
              <a:lnSpc>
                <a:spcPct val="130000"/>
              </a:lnSpc>
            </a:pPr>
            <a:r>
              <a:rPr lang="zh-CN" altLang="en-US" sz="2000" b="1" dirty="0" smtClean="0">
                <a:solidFill>
                  <a:srgbClr val="FF0000"/>
                </a:solidFill>
                <a:latin typeface="微软雅黑" pitchFamily="34" charset="-122"/>
                <a:ea typeface="微软雅黑" pitchFamily="34" charset="-122"/>
              </a:rPr>
              <a:t>估计公式一般情况：</a:t>
            </a:r>
            <a:endParaRPr lang="zh-CN" altLang="en-US" sz="2000" b="1" dirty="0">
              <a:solidFill>
                <a:srgbClr val="FF0000"/>
              </a:solidFill>
              <a:latin typeface="微软雅黑" pitchFamily="34" charset="-122"/>
              <a:ea typeface="微软雅黑" pitchFamily="34" charset="-122"/>
            </a:endParaRPr>
          </a:p>
        </p:txBody>
      </p:sp>
      <p:sp>
        <p:nvSpPr>
          <p:cNvPr id="8" name="灯片编号占位符 7"/>
          <p:cNvSpPr>
            <a:spLocks noGrp="1"/>
          </p:cNvSpPr>
          <p:nvPr>
            <p:ph type="sldNum" sz="quarter" idx="12"/>
          </p:nvPr>
        </p:nvSpPr>
        <p:spPr/>
        <p:txBody>
          <a:bodyPr/>
          <a:lstStyle/>
          <a:p>
            <a:pPr>
              <a:defRPr/>
            </a:pPr>
            <a:fld id="{7E4690C5-E9ED-4F00-BB42-B2796919A211}" type="slidenum">
              <a:rPr lang="zh-CN" altLang="en-US" smtClean="0"/>
              <a:pPr>
                <a:defRPr/>
              </a:pPr>
              <a:t>35</a:t>
            </a:fld>
            <a:endParaRPr lang="zh-CN" altLang="en-US"/>
          </a:p>
        </p:txBody>
      </p:sp>
      <p:pic>
        <p:nvPicPr>
          <p:cNvPr id="11"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4"/>
          <p:cNvGraphicFramePr>
            <a:graphicFrameLocks noChangeAspect="1"/>
          </p:cNvGraphicFramePr>
          <p:nvPr>
            <p:ph/>
          </p:nvPr>
        </p:nvGraphicFramePr>
        <p:xfrm>
          <a:off x="214282" y="214290"/>
          <a:ext cx="7429552" cy="2730862"/>
        </p:xfrm>
        <a:graphic>
          <a:graphicData uri="http://schemas.openxmlformats.org/presentationml/2006/ole">
            <p:oleObj spid="_x0000_s156674" name="公式" r:id="rId3" imgW="4317840" imgH="1587240" progId="Equation.3">
              <p:embed/>
            </p:oleObj>
          </a:graphicData>
        </a:graphic>
      </p:graphicFrame>
      <p:graphicFrame>
        <p:nvGraphicFramePr>
          <p:cNvPr id="156675" name="Object 4"/>
          <p:cNvGraphicFramePr>
            <a:graphicFrameLocks noChangeAspect="1"/>
          </p:cNvGraphicFramePr>
          <p:nvPr/>
        </p:nvGraphicFramePr>
        <p:xfrm>
          <a:off x="214282" y="4294187"/>
          <a:ext cx="7229475" cy="2563813"/>
        </p:xfrm>
        <a:graphic>
          <a:graphicData uri="http://schemas.openxmlformats.org/presentationml/2006/ole">
            <p:oleObj spid="_x0000_s156675" name="公式" r:id="rId4" imgW="3936960" imgH="1396800" progId="Equation.3">
              <p:embed/>
            </p:oleObj>
          </a:graphicData>
        </a:graphic>
      </p:graphicFrame>
      <p:sp>
        <p:nvSpPr>
          <p:cNvPr id="4" name="TextBox 3"/>
          <p:cNvSpPr txBox="1"/>
          <p:nvPr/>
        </p:nvSpPr>
        <p:spPr>
          <a:xfrm>
            <a:off x="214282" y="3786190"/>
            <a:ext cx="3500462" cy="450123"/>
          </a:xfrm>
          <a:prstGeom prst="rect">
            <a:avLst/>
          </a:prstGeom>
          <a:noFill/>
        </p:spPr>
        <p:txBody>
          <a:bodyPr wrap="square" rtlCol="0">
            <a:spAutoFit/>
          </a:bodyPr>
          <a:lstStyle/>
          <a:p>
            <a:pPr>
              <a:lnSpc>
                <a:spcPct val="130000"/>
              </a:lnSpc>
            </a:pPr>
            <a:r>
              <a:rPr lang="en-US" altLang="zh-CN" sz="2000" b="1" dirty="0" err="1" smtClean="0">
                <a:solidFill>
                  <a:srgbClr val="FF0000"/>
                </a:solidFill>
              </a:rPr>
              <a:t>Helmert</a:t>
            </a:r>
            <a:r>
              <a:rPr lang="zh-CN" altLang="en-US" sz="2000" b="1" dirty="0" smtClean="0">
                <a:solidFill>
                  <a:srgbClr val="FF0000"/>
                </a:solidFill>
              </a:rPr>
              <a:t>方差估计近似公式：</a:t>
            </a:r>
            <a:endParaRPr lang="zh-CN" altLang="en-US" sz="2000" dirty="0">
              <a:solidFill>
                <a:schemeClr val="tx1">
                  <a:lumMod val="90000"/>
                  <a:lumOff val="10000"/>
                </a:schemeClr>
              </a:solidFill>
              <a:latin typeface="微软雅黑" pitchFamily="34" charset="-122"/>
              <a:ea typeface="微软雅黑" pitchFamily="34" charset="-122"/>
            </a:endParaRPr>
          </a:p>
        </p:txBody>
      </p:sp>
      <p:pic>
        <p:nvPicPr>
          <p:cNvPr id="7" name="图片 6" descr="图片1.png"/>
          <p:cNvPicPr>
            <a:picLocks noChangeAspect="1"/>
          </p:cNvPicPr>
          <p:nvPr/>
        </p:nvPicPr>
        <p:blipFill>
          <a:blip r:embed="rId5">
            <a:duotone>
              <a:schemeClr val="accent2">
                <a:shade val="45000"/>
                <a:satMod val="135000"/>
              </a:schemeClr>
              <a:prstClr val="white"/>
            </a:duotone>
          </a:blip>
          <a:stretch>
            <a:fillRect/>
          </a:stretch>
        </p:blipFill>
        <p:spPr>
          <a:xfrm>
            <a:off x="214282" y="3071810"/>
            <a:ext cx="6572295" cy="697311"/>
          </a:xfrm>
          <a:prstGeom prst="rect">
            <a:avLst/>
          </a:prstGeom>
        </p:spPr>
      </p:pic>
      <p:sp>
        <p:nvSpPr>
          <p:cNvPr id="6" name="灯片编号占位符 5"/>
          <p:cNvSpPr>
            <a:spLocks noGrp="1"/>
          </p:cNvSpPr>
          <p:nvPr>
            <p:ph type="sldNum" sz="quarter" idx="12"/>
          </p:nvPr>
        </p:nvSpPr>
        <p:spPr/>
        <p:txBody>
          <a:bodyPr/>
          <a:lstStyle/>
          <a:p>
            <a:pPr>
              <a:defRPr/>
            </a:pPr>
            <a:fld id="{1A05FDD1-A659-4E2B-957D-A4F003D98142}" type="slidenum">
              <a:rPr lang="en-US" altLang="zh-CN" smtClean="0"/>
              <a:pPr>
                <a:defRPr/>
              </a:pPr>
              <a:t>36</a:t>
            </a:fld>
            <a:endParaRPr lang="en-US" altLang="zh-CN"/>
          </a:p>
        </p:txBody>
      </p:sp>
      <p:pic>
        <p:nvPicPr>
          <p:cNvPr id="8"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Object 4"/>
          <p:cNvGraphicFramePr>
            <a:graphicFrameLocks noChangeAspect="1"/>
          </p:cNvGraphicFramePr>
          <p:nvPr>
            <p:ph idx="1"/>
          </p:nvPr>
        </p:nvGraphicFramePr>
        <p:xfrm>
          <a:off x="142844" y="714356"/>
          <a:ext cx="8164539" cy="5944881"/>
        </p:xfrm>
        <a:graphic>
          <a:graphicData uri="http://schemas.openxmlformats.org/presentationml/2006/ole">
            <p:oleObj spid="_x0000_s157698" name="公式" r:id="rId3" imgW="4952880" imgH="3606480" progId="Equation.3">
              <p:embed/>
            </p:oleObj>
          </a:graphicData>
        </a:graphic>
      </p:graphicFrame>
      <p:sp>
        <p:nvSpPr>
          <p:cNvPr id="9219" name="Text Box 7"/>
          <p:cNvSpPr txBox="1">
            <a:spLocks noChangeArrowheads="1"/>
          </p:cNvSpPr>
          <p:nvPr/>
        </p:nvSpPr>
        <p:spPr bwMode="auto">
          <a:xfrm>
            <a:off x="0" y="142852"/>
            <a:ext cx="6049963" cy="400110"/>
          </a:xfrm>
          <a:prstGeom prst="rect">
            <a:avLst/>
          </a:prstGeom>
          <a:noFill/>
          <a:ln w="9525">
            <a:noFill/>
            <a:miter lim="800000"/>
            <a:headEnd/>
            <a:tailEnd/>
          </a:ln>
        </p:spPr>
        <p:txBody>
          <a:bodyPr>
            <a:spAutoFit/>
          </a:bodyPr>
          <a:lstStyle/>
          <a:p>
            <a:pPr>
              <a:spcBef>
                <a:spcPct val="50000"/>
              </a:spcBef>
            </a:pPr>
            <a:r>
              <a:rPr lang="en-US" altLang="zh-CN" sz="2000" b="1" dirty="0" err="1">
                <a:solidFill>
                  <a:srgbClr val="FF0000"/>
                </a:solidFill>
              </a:rPr>
              <a:t>Helment</a:t>
            </a:r>
            <a:r>
              <a:rPr lang="zh-CN" altLang="en-US" sz="2000" b="1" dirty="0">
                <a:solidFill>
                  <a:srgbClr val="FF0000"/>
                </a:solidFill>
              </a:rPr>
              <a:t>定方差分量方法（边角网为例）</a:t>
            </a:r>
          </a:p>
        </p:txBody>
      </p:sp>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37</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1" name="Picture 1" descr="C:\Users\wsh\AppData\Roaming\Tencent\Users\291099149\QQ\WinTemp\RichOle\EISR[@YVSY}Z518D01}FI@H.png"/>
          <p:cNvPicPr>
            <a:picLocks noChangeAspect="1" noChangeArrowheads="1"/>
          </p:cNvPicPr>
          <p:nvPr/>
        </p:nvPicPr>
        <p:blipFill>
          <a:blip r:embed="rId2"/>
          <a:srcRect/>
          <a:stretch>
            <a:fillRect/>
          </a:stretch>
        </p:blipFill>
        <p:spPr bwMode="auto">
          <a:xfrm>
            <a:off x="0" y="0"/>
            <a:ext cx="7928850" cy="6858000"/>
          </a:xfrm>
          <a:prstGeom prst="rect">
            <a:avLst/>
          </a:prstGeom>
          <a:noFill/>
        </p:spPr>
      </p:pic>
      <p:sp>
        <p:nvSpPr>
          <p:cNvPr id="3" name="矩形 2"/>
          <p:cNvSpPr/>
          <p:nvPr/>
        </p:nvSpPr>
        <p:spPr>
          <a:xfrm>
            <a:off x="3857620" y="0"/>
            <a:ext cx="4071966" cy="7857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a:spLocks noChangeArrowheads="1"/>
          </p:cNvSpPr>
          <p:nvPr/>
        </p:nvSpPr>
        <p:spPr bwMode="auto">
          <a:xfrm>
            <a:off x="3286116" y="142852"/>
            <a:ext cx="4714908" cy="369332"/>
          </a:xfrm>
          <a:prstGeom prst="rect">
            <a:avLst/>
          </a:prstGeom>
          <a:noFill/>
          <a:ln w="9525">
            <a:noFill/>
            <a:miter lim="800000"/>
            <a:headEnd/>
            <a:tailEnd/>
          </a:ln>
        </p:spPr>
        <p:txBody>
          <a:bodyPr wrap="square">
            <a:spAutoFit/>
          </a:bodyPr>
          <a:lstStyle/>
          <a:p>
            <a:r>
              <a:rPr lang="zh-CN" altLang="en-US" b="1" dirty="0">
                <a:solidFill>
                  <a:srgbClr val="FF0000"/>
                </a:solidFill>
              </a:rPr>
              <a:t>算例：</a:t>
            </a:r>
            <a:r>
              <a:rPr lang="zh-CN" altLang="en-US" b="1" dirty="0" smtClean="0">
                <a:solidFill>
                  <a:srgbClr val="FF0000"/>
                </a:solidFill>
              </a:rPr>
              <a:t>崔希璋等</a:t>
            </a:r>
            <a:r>
              <a:rPr lang="en-US" altLang="zh-CN" b="1" dirty="0" smtClean="0">
                <a:solidFill>
                  <a:srgbClr val="FF0000"/>
                </a:solidFill>
              </a:rPr>
              <a:t>《</a:t>
            </a:r>
            <a:r>
              <a:rPr lang="zh-CN" altLang="en-US" b="1" dirty="0" smtClean="0">
                <a:solidFill>
                  <a:srgbClr val="FF0000"/>
                </a:solidFill>
              </a:rPr>
              <a:t>广义测量平差</a:t>
            </a:r>
            <a:r>
              <a:rPr lang="en-US" altLang="zh-CN" b="1" dirty="0" smtClean="0">
                <a:solidFill>
                  <a:srgbClr val="FF0000"/>
                </a:solidFill>
              </a:rPr>
              <a:t>》</a:t>
            </a:r>
            <a:r>
              <a:rPr lang="zh-CN" altLang="en-US" b="1" dirty="0" smtClean="0">
                <a:solidFill>
                  <a:srgbClr val="FF0000"/>
                </a:solidFill>
              </a:rPr>
              <a:t>（第二版）</a:t>
            </a:r>
            <a:endParaRPr lang="zh-CN" altLang="en-US" dirty="0">
              <a:solidFill>
                <a:srgbClr val="FF0000"/>
              </a:solidFill>
            </a:endParaRPr>
          </a:p>
        </p:txBody>
      </p:sp>
      <p:sp>
        <p:nvSpPr>
          <p:cNvPr id="5" name="灯片编号占位符 4"/>
          <p:cNvSpPr>
            <a:spLocks noGrp="1"/>
          </p:cNvSpPr>
          <p:nvPr>
            <p:ph type="sldNum" sz="quarter" idx="12"/>
          </p:nvPr>
        </p:nvSpPr>
        <p:spPr/>
        <p:txBody>
          <a:bodyPr/>
          <a:lstStyle/>
          <a:p>
            <a:pPr>
              <a:defRPr/>
            </a:pPr>
            <a:fld id="{008083A2-84D4-4BD8-97ED-7867E779500A}" type="slidenum">
              <a:rPr lang="zh-CN" altLang="en-US" smtClean="0"/>
              <a:pPr>
                <a:defRPr/>
              </a:pPr>
              <a:t>38</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45" name="Picture 1" descr="C:\Users\wsh\AppData\Roaming\Tencent\Users\291099149\QQ\WinTemp\RichOle\_0J9T(PHA_76NMEP@FY{)4N.png"/>
          <p:cNvPicPr>
            <a:picLocks noChangeAspect="1" noChangeArrowheads="1"/>
          </p:cNvPicPr>
          <p:nvPr/>
        </p:nvPicPr>
        <p:blipFill>
          <a:blip r:embed="rId2"/>
          <a:srcRect/>
          <a:stretch>
            <a:fillRect/>
          </a:stretch>
        </p:blipFill>
        <p:spPr bwMode="auto">
          <a:xfrm>
            <a:off x="0" y="142852"/>
            <a:ext cx="8233389" cy="5429264"/>
          </a:xfrm>
          <a:prstGeom prst="rect">
            <a:avLst/>
          </a:prstGeom>
          <a:noFill/>
        </p:spPr>
      </p:pic>
      <p:sp>
        <p:nvSpPr>
          <p:cNvPr id="3" name="TextBox 2"/>
          <p:cNvSpPr txBox="1"/>
          <p:nvPr/>
        </p:nvSpPr>
        <p:spPr>
          <a:xfrm>
            <a:off x="357158" y="5786454"/>
            <a:ext cx="3929090" cy="435697"/>
          </a:xfrm>
          <a:prstGeom prst="rect">
            <a:avLst/>
          </a:prstGeom>
          <a:noFill/>
        </p:spPr>
        <p:txBody>
          <a:bodyPr wrap="square" rtlCol="0">
            <a:spAutoFit/>
          </a:bodyPr>
          <a:lstStyle/>
          <a:p>
            <a:pPr>
              <a:lnSpc>
                <a:spcPct val="130000"/>
              </a:lnSpc>
            </a:pPr>
            <a:r>
              <a:rPr lang="zh-CN" altLang="en-US" sz="2000" b="1" dirty="0" smtClean="0">
                <a:solidFill>
                  <a:srgbClr val="FF0000"/>
                </a:solidFill>
                <a:latin typeface="仿宋" pitchFamily="49" charset="-122"/>
                <a:ea typeface="仿宋" pitchFamily="49" charset="-122"/>
              </a:rPr>
              <a:t>已知值和观测值</a:t>
            </a:r>
            <a:endParaRPr lang="zh-CN" altLang="en-US" sz="2000" b="1" dirty="0">
              <a:solidFill>
                <a:srgbClr val="FF0000"/>
              </a:solidFill>
              <a:latin typeface="仿宋" pitchFamily="49" charset="-122"/>
              <a:ea typeface="仿宋" pitchFamily="49" charset="-122"/>
            </a:endParaRPr>
          </a:p>
        </p:txBody>
      </p:sp>
      <p:sp>
        <p:nvSpPr>
          <p:cNvPr id="4" name="灯片编号占位符 3"/>
          <p:cNvSpPr>
            <a:spLocks noGrp="1"/>
          </p:cNvSpPr>
          <p:nvPr>
            <p:ph type="sldNum" sz="quarter" idx="12"/>
          </p:nvPr>
        </p:nvSpPr>
        <p:spPr/>
        <p:txBody>
          <a:bodyPr/>
          <a:lstStyle/>
          <a:p>
            <a:pPr>
              <a:defRPr/>
            </a:pPr>
            <a:fld id="{008083A2-84D4-4BD8-97ED-7867E779500A}" type="slidenum">
              <a:rPr lang="zh-CN" altLang="en-US" smtClean="0"/>
              <a:pPr>
                <a:defRPr/>
              </a:pPr>
              <a:t>39</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1026" name="Object 2"/>
          <p:cNvGraphicFramePr>
            <a:graphicFrameLocks noChangeAspect="1"/>
          </p:cNvGraphicFramePr>
          <p:nvPr/>
        </p:nvGraphicFramePr>
        <p:xfrm>
          <a:off x="1571604" y="1500174"/>
          <a:ext cx="4838700" cy="2143125"/>
        </p:xfrm>
        <a:graphic>
          <a:graphicData uri="http://schemas.openxmlformats.org/presentationml/2006/ole">
            <p:oleObj spid="_x0000_s161794" name="公式" r:id="rId3" imgW="2234880" imgH="990360" progId="Equation.3">
              <p:embed/>
            </p:oleObj>
          </a:graphicData>
        </a:graphic>
      </p:graphicFrame>
      <p:sp>
        <p:nvSpPr>
          <p:cNvPr id="1030" name="Rectangle 6" descr="Rectangle: Click to edit Master text styles&#10;Second level&#10;Third level&#10;Fourth level&#10;Fifth level"/>
          <p:cNvSpPr>
            <a:spLocks noGrp="1" noChangeArrowheads="1"/>
          </p:cNvSpPr>
          <p:nvPr>
            <p:ph type="body" idx="1"/>
          </p:nvPr>
        </p:nvSpPr>
        <p:spPr>
          <a:xfrm>
            <a:off x="0" y="714356"/>
            <a:ext cx="9144000" cy="5400675"/>
          </a:xfrm>
        </p:spPr>
        <p:txBody>
          <a:bodyPr/>
          <a:lstStyle/>
          <a:p>
            <a:pPr eaLnBrk="1" hangingPunct="1">
              <a:buFont typeface="Wingdings" pitchFamily="2" charset="2"/>
              <a:buNone/>
            </a:pPr>
            <a:r>
              <a:rPr lang="zh-CN" altLang="en-US" sz="2400" b="1" smtClean="0">
                <a:solidFill>
                  <a:schemeClr val="tx1"/>
                </a:solidFill>
              </a:rPr>
              <a:t>设有</a:t>
            </a:r>
            <a:r>
              <a:rPr lang="zh-CN" altLang="en-US" sz="2400" b="1" dirty="0" smtClean="0">
                <a:solidFill>
                  <a:schemeClr val="tx1"/>
                </a:solidFill>
              </a:rPr>
              <a:t>参数不变的误差方程</a:t>
            </a:r>
            <a:r>
              <a:rPr lang="zh-CN" altLang="en-US" sz="2400" b="1" smtClean="0">
                <a:solidFill>
                  <a:schemeClr val="tx1"/>
                </a:solidFill>
              </a:rPr>
              <a:t>：（观测值间</a:t>
            </a:r>
            <a:r>
              <a:rPr lang="zh-CN" altLang="en-US" sz="2400" b="1" dirty="0" smtClean="0">
                <a:solidFill>
                  <a:schemeClr val="tx1"/>
                </a:solidFill>
              </a:rPr>
              <a:t>互独立）</a:t>
            </a:r>
          </a:p>
          <a:p>
            <a:pPr eaLnBrk="1" hangingPunct="1">
              <a:buFont typeface="Wingdings" pitchFamily="2" charset="2"/>
              <a:buNone/>
            </a:pPr>
            <a:endParaRPr lang="zh-CN" altLang="en-US" dirty="0" smtClean="0">
              <a:solidFill>
                <a:schemeClr val="tx1"/>
              </a:solidFill>
            </a:endParaRPr>
          </a:p>
          <a:p>
            <a:pPr eaLnBrk="1" hangingPunct="1">
              <a:buFont typeface="Wingdings" pitchFamily="2" charset="2"/>
              <a:buNone/>
            </a:pPr>
            <a:endParaRPr lang="zh-CN" altLang="en-US" dirty="0" smtClean="0">
              <a:solidFill>
                <a:schemeClr val="tx1"/>
              </a:solidFill>
            </a:endParaRPr>
          </a:p>
          <a:p>
            <a:pPr eaLnBrk="1" hangingPunct="1">
              <a:buFont typeface="Wingdings" pitchFamily="2" charset="2"/>
              <a:buNone/>
            </a:pPr>
            <a:endParaRPr lang="zh-CN" altLang="en-US" dirty="0" smtClean="0">
              <a:solidFill>
                <a:schemeClr val="tx1"/>
              </a:solidFill>
            </a:endParaRPr>
          </a:p>
          <a:p>
            <a:pPr eaLnBrk="1" hangingPunct="1">
              <a:buFont typeface="Wingdings" pitchFamily="2" charset="2"/>
              <a:buNone/>
            </a:pPr>
            <a:endParaRPr lang="zh-CN" altLang="en-US" dirty="0" smtClean="0">
              <a:solidFill>
                <a:schemeClr val="tx1"/>
              </a:solidFill>
            </a:endParaRPr>
          </a:p>
          <a:p>
            <a:pPr eaLnBrk="1" hangingPunct="1">
              <a:buFont typeface="Wingdings" pitchFamily="2" charset="2"/>
              <a:buNone/>
            </a:pPr>
            <a:endParaRPr lang="en-US" altLang="zh-CN" sz="2400" b="1" dirty="0" smtClean="0">
              <a:solidFill>
                <a:schemeClr val="tx1"/>
              </a:solidFill>
            </a:endParaRPr>
          </a:p>
          <a:p>
            <a:pPr eaLnBrk="1" hangingPunct="1">
              <a:buFont typeface="Wingdings" pitchFamily="2" charset="2"/>
              <a:buNone/>
            </a:pPr>
            <a:r>
              <a:rPr lang="zh-CN" altLang="en-US" sz="2400" b="1" dirty="0" smtClean="0">
                <a:solidFill>
                  <a:schemeClr val="tx1"/>
                </a:solidFill>
              </a:rPr>
              <a:t>单独</a:t>
            </a:r>
            <a:r>
              <a:rPr lang="zh-CN" altLang="en-US" sz="2400" b="1" smtClean="0">
                <a:solidFill>
                  <a:schemeClr val="tx1"/>
                </a:solidFill>
              </a:rPr>
              <a:t>解第</a:t>
            </a:r>
            <a:r>
              <a:rPr lang="en-US" altLang="zh-CN" sz="2400" b="1" smtClean="0">
                <a:solidFill>
                  <a:schemeClr val="tx1"/>
                </a:solidFill>
              </a:rPr>
              <a:t>1</a:t>
            </a:r>
            <a:r>
              <a:rPr lang="zh-CN" altLang="en-US" sz="2400" b="1" smtClean="0">
                <a:solidFill>
                  <a:schemeClr val="tx1"/>
                </a:solidFill>
              </a:rPr>
              <a:t>个误差方程（</a:t>
            </a:r>
            <a:r>
              <a:rPr lang="en-US" altLang="zh-CN" sz="2400" b="1" i="1" smtClean="0">
                <a:solidFill>
                  <a:schemeClr val="tx1"/>
                </a:solidFill>
              </a:rPr>
              <a:t>   </a:t>
            </a:r>
            <a:r>
              <a:rPr lang="zh-CN" altLang="en-US" sz="2400" b="1" smtClean="0">
                <a:solidFill>
                  <a:schemeClr val="tx1"/>
                </a:solidFill>
              </a:rPr>
              <a:t>期平差）得</a:t>
            </a:r>
            <a:r>
              <a:rPr lang="zh-CN" altLang="en-US" sz="2400" b="1" dirty="0" smtClean="0">
                <a:solidFill>
                  <a:schemeClr val="tx1"/>
                </a:solidFill>
              </a:rPr>
              <a:t>：</a:t>
            </a:r>
          </a:p>
          <a:p>
            <a:pPr eaLnBrk="1" hangingPunct="1">
              <a:buFont typeface="Wingdings" pitchFamily="2" charset="2"/>
              <a:buNone/>
            </a:pPr>
            <a:endParaRPr lang="en-US" altLang="zh-CN" dirty="0" smtClean="0"/>
          </a:p>
        </p:txBody>
      </p:sp>
      <p:sp>
        <p:nvSpPr>
          <p:cNvPr id="1031"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zh-CN" altLang="en-US"/>
          </a:p>
        </p:txBody>
      </p:sp>
      <p:graphicFrame>
        <p:nvGraphicFramePr>
          <p:cNvPr id="1027" name="Object 3"/>
          <p:cNvGraphicFramePr>
            <a:graphicFrameLocks noChangeAspect="1"/>
          </p:cNvGraphicFramePr>
          <p:nvPr/>
        </p:nvGraphicFramePr>
        <p:xfrm>
          <a:off x="1000100" y="4572008"/>
          <a:ext cx="6996113" cy="1824038"/>
        </p:xfrm>
        <a:graphic>
          <a:graphicData uri="http://schemas.openxmlformats.org/presentationml/2006/ole">
            <p:oleObj spid="_x0000_s161795" name="公式" r:id="rId4" imgW="3301920" imgH="850680" progId="Equation.3">
              <p:embed/>
            </p:oleObj>
          </a:graphicData>
        </a:graphic>
      </p:graphicFrame>
      <p:sp>
        <p:nvSpPr>
          <p:cNvPr id="7" name="灯片编号占位符 6"/>
          <p:cNvSpPr>
            <a:spLocks noGrp="1"/>
          </p:cNvSpPr>
          <p:nvPr>
            <p:ph type="sldNum" sz="quarter" idx="12"/>
          </p:nvPr>
        </p:nvSpPr>
        <p:spPr/>
        <p:txBody>
          <a:bodyPr/>
          <a:lstStyle/>
          <a:p>
            <a:pPr>
              <a:defRPr/>
            </a:pPr>
            <a:fld id="{7E4690C5-E9ED-4F00-BB42-B2796919A211}" type="slidenum">
              <a:rPr lang="zh-CN" altLang="en-US" smtClean="0"/>
              <a:pPr>
                <a:defRPr/>
              </a:pPr>
              <a:t>4</a:t>
            </a:fld>
            <a:endParaRPr lang="zh-CN" altLang="en-US"/>
          </a:p>
        </p:txBody>
      </p:sp>
      <p:pic>
        <p:nvPicPr>
          <p:cNvPr id="8"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9" name="对象 8"/>
          <p:cNvGraphicFramePr>
            <a:graphicFrameLocks noChangeAspect="1"/>
          </p:cNvGraphicFramePr>
          <p:nvPr/>
        </p:nvGraphicFramePr>
        <p:xfrm>
          <a:off x="3286116" y="3929066"/>
          <a:ext cx="214314" cy="399161"/>
        </p:xfrm>
        <a:graphic>
          <a:graphicData uri="http://schemas.openxmlformats.org/presentationml/2006/ole">
            <p:oleObj spid="_x0000_s161796" name="公式" r:id="rId6" imgW="126720" imgH="164880" progId="Equation.3">
              <p:embed/>
            </p:oleObj>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69" name="Picture 1" descr="C:\Users\wsh\AppData\Roaming\Tencent\Users\291099149\QQ\WinTemp\RichOle\BMG1ADBLM7Y0$GH2CU8_BYW.png"/>
          <p:cNvPicPr>
            <a:picLocks noChangeAspect="1" noChangeArrowheads="1"/>
          </p:cNvPicPr>
          <p:nvPr/>
        </p:nvPicPr>
        <p:blipFill>
          <a:blip r:embed="rId2"/>
          <a:srcRect/>
          <a:stretch>
            <a:fillRect/>
          </a:stretch>
        </p:blipFill>
        <p:spPr bwMode="auto">
          <a:xfrm>
            <a:off x="0" y="0"/>
            <a:ext cx="8028490" cy="6143644"/>
          </a:xfrm>
          <a:prstGeom prst="rect">
            <a:avLst/>
          </a:prstGeom>
          <a:noFill/>
        </p:spPr>
      </p:pic>
      <p:sp>
        <p:nvSpPr>
          <p:cNvPr id="3" name="灯片编号占位符 2"/>
          <p:cNvSpPr>
            <a:spLocks noGrp="1"/>
          </p:cNvSpPr>
          <p:nvPr>
            <p:ph type="sldNum" sz="quarter" idx="12"/>
          </p:nvPr>
        </p:nvSpPr>
        <p:spPr/>
        <p:txBody>
          <a:bodyPr/>
          <a:lstStyle/>
          <a:p>
            <a:pPr>
              <a:defRPr/>
            </a:pPr>
            <a:fld id="{008083A2-84D4-4BD8-97ED-7867E779500A}" type="slidenum">
              <a:rPr lang="zh-CN" altLang="en-US" smtClean="0"/>
              <a:pPr>
                <a:defRPr/>
              </a:pPr>
              <a:t>40</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3" name="Picture 1" descr="C:\Users\wsh\AppData\Roaming\Tencent\Users\291099149\QQ\WinTemp\RichOle\3CULTLQ2E8]7_K1U0[072SB.png"/>
          <p:cNvPicPr>
            <a:picLocks noChangeAspect="1" noChangeArrowheads="1"/>
          </p:cNvPicPr>
          <p:nvPr/>
        </p:nvPicPr>
        <p:blipFill>
          <a:blip r:embed="rId2"/>
          <a:srcRect/>
          <a:stretch>
            <a:fillRect/>
          </a:stretch>
        </p:blipFill>
        <p:spPr bwMode="auto">
          <a:xfrm>
            <a:off x="0" y="0"/>
            <a:ext cx="7986487" cy="4857760"/>
          </a:xfrm>
          <a:prstGeom prst="rect">
            <a:avLst/>
          </a:prstGeom>
          <a:noFill/>
        </p:spPr>
      </p:pic>
      <p:sp>
        <p:nvSpPr>
          <p:cNvPr id="3" name="TextBox 2"/>
          <p:cNvSpPr txBox="1"/>
          <p:nvPr/>
        </p:nvSpPr>
        <p:spPr>
          <a:xfrm>
            <a:off x="285720" y="5072074"/>
            <a:ext cx="6143668" cy="850233"/>
          </a:xfrm>
          <a:prstGeom prst="rect">
            <a:avLst/>
          </a:prstGeom>
          <a:noFill/>
        </p:spPr>
        <p:txBody>
          <a:bodyPr wrap="square" rtlCol="0">
            <a:spAutoFit/>
          </a:bodyPr>
          <a:lstStyle/>
          <a:p>
            <a:pPr>
              <a:lnSpc>
                <a:spcPct val="130000"/>
              </a:lnSpc>
            </a:pPr>
            <a:r>
              <a:rPr lang="zh-CN" altLang="en-US" sz="2000" b="1" dirty="0" smtClean="0">
                <a:solidFill>
                  <a:srgbClr val="FF0000"/>
                </a:solidFill>
                <a:latin typeface="仿宋" pitchFamily="49" charset="-122"/>
                <a:ea typeface="仿宋" pitchFamily="49" charset="-122"/>
              </a:rPr>
              <a:t>第一次平差的法方程及迭代平差三次以后，参数改正数的改变</a:t>
            </a:r>
            <a:endParaRPr lang="zh-CN" altLang="en-US" sz="2000" b="1" dirty="0">
              <a:solidFill>
                <a:srgbClr val="FF0000"/>
              </a:solidFill>
              <a:latin typeface="仿宋" pitchFamily="49" charset="-122"/>
              <a:ea typeface="仿宋" pitchFamily="49" charset="-122"/>
            </a:endParaRPr>
          </a:p>
        </p:txBody>
      </p:sp>
      <p:sp>
        <p:nvSpPr>
          <p:cNvPr id="4" name="灯片编号占位符 3"/>
          <p:cNvSpPr>
            <a:spLocks noGrp="1"/>
          </p:cNvSpPr>
          <p:nvPr>
            <p:ph type="sldNum" sz="quarter" idx="12"/>
          </p:nvPr>
        </p:nvSpPr>
        <p:spPr/>
        <p:txBody>
          <a:bodyPr/>
          <a:lstStyle/>
          <a:p>
            <a:pPr>
              <a:defRPr/>
            </a:pPr>
            <a:fld id="{008083A2-84D4-4BD8-97ED-7867E779500A}" type="slidenum">
              <a:rPr lang="zh-CN" altLang="en-US" smtClean="0"/>
              <a:pPr>
                <a:defRPr/>
              </a:pPr>
              <a:t>41</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7" name="Picture 1" descr="C:\Users\wsh\AppData\Roaming\Tencent\Users\291099149\QQ\WinTemp\RichOle\8KL`[AMEA1MW{HUXSFUEG{L.png"/>
          <p:cNvPicPr>
            <a:picLocks noChangeAspect="1" noChangeArrowheads="1"/>
          </p:cNvPicPr>
          <p:nvPr/>
        </p:nvPicPr>
        <p:blipFill>
          <a:blip r:embed="rId2"/>
          <a:srcRect/>
          <a:stretch>
            <a:fillRect/>
          </a:stretch>
        </p:blipFill>
        <p:spPr bwMode="auto">
          <a:xfrm>
            <a:off x="0" y="142852"/>
            <a:ext cx="8129133" cy="6500858"/>
          </a:xfrm>
          <a:prstGeom prst="rect">
            <a:avLst/>
          </a:prstGeom>
          <a:noFill/>
        </p:spPr>
      </p:pic>
      <p:sp>
        <p:nvSpPr>
          <p:cNvPr id="3" name="灯片编号占位符 2"/>
          <p:cNvSpPr>
            <a:spLocks noGrp="1"/>
          </p:cNvSpPr>
          <p:nvPr>
            <p:ph type="sldNum" sz="quarter" idx="12"/>
          </p:nvPr>
        </p:nvSpPr>
        <p:spPr/>
        <p:txBody>
          <a:bodyPr/>
          <a:lstStyle/>
          <a:p>
            <a:pPr>
              <a:defRPr/>
            </a:pPr>
            <a:fld id="{008083A2-84D4-4BD8-97ED-7867E779500A}" type="slidenum">
              <a:rPr lang="zh-CN" altLang="en-US" smtClean="0"/>
              <a:pPr>
                <a:defRPr/>
              </a:pPr>
              <a:t>42</a:t>
            </a:fld>
            <a:endParaRPr lang="zh-CN" altLang="en-US"/>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9441" name="Picture 1" descr="C:\Users\wsh\AppData\Roaming\Tencent\Users\291099149\QQ\WinTemp\RichOle\~G@FUC740FHKC8MG{WWODSV.png"/>
          <p:cNvPicPr>
            <a:picLocks noChangeAspect="1" noChangeArrowheads="1"/>
          </p:cNvPicPr>
          <p:nvPr/>
        </p:nvPicPr>
        <p:blipFill>
          <a:blip r:embed="rId2"/>
          <a:srcRect/>
          <a:stretch>
            <a:fillRect/>
          </a:stretch>
        </p:blipFill>
        <p:spPr bwMode="auto">
          <a:xfrm>
            <a:off x="0" y="0"/>
            <a:ext cx="8036431" cy="3143248"/>
          </a:xfrm>
          <a:prstGeom prst="rect">
            <a:avLst/>
          </a:prstGeom>
          <a:noFill/>
        </p:spPr>
      </p:pic>
      <p:pic>
        <p:nvPicPr>
          <p:cNvPr id="189442" name="Picture 2" descr="C:\Users\wsh\AppData\Roaming\Tencent\Users\291099149\QQ\WinTemp\RichOle\LR[KYD`J_5MAA2`})UDC7_L.png"/>
          <p:cNvPicPr>
            <a:picLocks noChangeAspect="1" noChangeArrowheads="1"/>
          </p:cNvPicPr>
          <p:nvPr/>
        </p:nvPicPr>
        <p:blipFill>
          <a:blip r:embed="rId3"/>
          <a:srcRect/>
          <a:stretch>
            <a:fillRect/>
          </a:stretch>
        </p:blipFill>
        <p:spPr bwMode="auto">
          <a:xfrm>
            <a:off x="-1" y="3071810"/>
            <a:ext cx="7234713" cy="3786190"/>
          </a:xfrm>
          <a:prstGeom prst="rect">
            <a:avLst/>
          </a:prstGeom>
          <a:noFill/>
        </p:spPr>
      </p:pic>
      <p:sp>
        <p:nvSpPr>
          <p:cNvPr id="4" name="灯片编号占位符 3"/>
          <p:cNvSpPr>
            <a:spLocks noGrp="1"/>
          </p:cNvSpPr>
          <p:nvPr>
            <p:ph type="sldNum" sz="quarter" idx="12"/>
          </p:nvPr>
        </p:nvSpPr>
        <p:spPr/>
        <p:txBody>
          <a:bodyPr/>
          <a:lstStyle/>
          <a:p>
            <a:pPr>
              <a:defRPr/>
            </a:pPr>
            <a:fld id="{008083A2-84D4-4BD8-97ED-7867E779500A}" type="slidenum">
              <a:rPr lang="zh-CN" altLang="en-US" smtClean="0"/>
              <a:pPr>
                <a:defRPr/>
              </a:pPr>
              <a:t>43</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5" name="Picture 1" descr="C:\Users\wsh\AppData\Roaming\Tencent\Users\291099149\QQ\WinTemp\RichOle\$X}]K([%{0Y1ZE7~(%U_7IL.png"/>
          <p:cNvPicPr>
            <a:picLocks noChangeAspect="1" noChangeArrowheads="1"/>
          </p:cNvPicPr>
          <p:nvPr/>
        </p:nvPicPr>
        <p:blipFill>
          <a:blip r:embed="rId3"/>
          <a:srcRect/>
          <a:stretch>
            <a:fillRect/>
          </a:stretch>
        </p:blipFill>
        <p:spPr bwMode="auto">
          <a:xfrm>
            <a:off x="0" y="0"/>
            <a:ext cx="7248442" cy="2500305"/>
          </a:xfrm>
          <a:prstGeom prst="rect">
            <a:avLst/>
          </a:prstGeom>
          <a:noFill/>
        </p:spPr>
      </p:pic>
      <p:pic>
        <p:nvPicPr>
          <p:cNvPr id="190466" name="Picture 2" descr="C:\Users\wsh\AppData\Roaming\Tencent\Users\291099149\QQ\WinTemp\RichOle\B~8B[TP{QISG$(N]A8$Q7QH.png"/>
          <p:cNvPicPr>
            <a:picLocks noChangeAspect="1" noChangeArrowheads="1"/>
          </p:cNvPicPr>
          <p:nvPr/>
        </p:nvPicPr>
        <p:blipFill>
          <a:blip r:embed="rId4"/>
          <a:srcRect/>
          <a:stretch>
            <a:fillRect/>
          </a:stretch>
        </p:blipFill>
        <p:spPr bwMode="auto">
          <a:xfrm>
            <a:off x="0" y="2428868"/>
            <a:ext cx="7429520" cy="2389517"/>
          </a:xfrm>
          <a:prstGeom prst="rect">
            <a:avLst/>
          </a:prstGeom>
          <a:noFill/>
        </p:spPr>
      </p:pic>
      <p:pic>
        <p:nvPicPr>
          <p:cNvPr id="190467" name="Picture 3" descr="C:\Users\wsh\AppData\Roaming\Tencent\Users\291099149\QQ\WinTemp\RichOle\28N$S0BK{SF[$FV{09EX58W.png"/>
          <p:cNvPicPr>
            <a:picLocks noChangeAspect="1" noChangeArrowheads="1"/>
          </p:cNvPicPr>
          <p:nvPr/>
        </p:nvPicPr>
        <p:blipFill>
          <a:blip r:embed="rId5"/>
          <a:srcRect/>
          <a:stretch>
            <a:fillRect/>
          </a:stretch>
        </p:blipFill>
        <p:spPr bwMode="auto">
          <a:xfrm>
            <a:off x="142844" y="4786322"/>
            <a:ext cx="5336355" cy="2071678"/>
          </a:xfrm>
          <a:prstGeom prst="rect">
            <a:avLst/>
          </a:prstGeom>
          <a:noFill/>
        </p:spPr>
      </p:pic>
      <p:graphicFrame>
        <p:nvGraphicFramePr>
          <p:cNvPr id="5" name="对象 4"/>
          <p:cNvGraphicFramePr>
            <a:graphicFrameLocks noChangeAspect="1"/>
          </p:cNvGraphicFramePr>
          <p:nvPr/>
        </p:nvGraphicFramePr>
        <p:xfrm>
          <a:off x="5500694" y="5000636"/>
          <a:ext cx="3508627" cy="1285884"/>
        </p:xfrm>
        <a:graphic>
          <a:graphicData uri="http://schemas.openxmlformats.org/presentationml/2006/ole">
            <p:oleObj spid="_x0000_s196609" name="公式" r:id="rId6" imgW="2425680" imgH="888840" progId="Equation.3">
              <p:embed/>
            </p:oleObj>
          </a:graphicData>
        </a:graphic>
      </p:graphicFrame>
      <p:sp>
        <p:nvSpPr>
          <p:cNvPr id="6" name="灯片编号占位符 5"/>
          <p:cNvSpPr>
            <a:spLocks noGrp="1"/>
          </p:cNvSpPr>
          <p:nvPr>
            <p:ph type="sldNum" sz="quarter" idx="12"/>
          </p:nvPr>
        </p:nvSpPr>
        <p:spPr/>
        <p:txBody>
          <a:bodyPr/>
          <a:lstStyle/>
          <a:p>
            <a:pPr>
              <a:defRPr/>
            </a:pPr>
            <a:fld id="{008083A2-84D4-4BD8-97ED-7867E779500A}" type="slidenum">
              <a:rPr lang="zh-CN" altLang="en-US" smtClean="0"/>
              <a:pPr>
                <a:defRPr/>
              </a:pPr>
              <a:t>44</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42852"/>
            <a:ext cx="6786578" cy="461665"/>
          </a:xfrm>
          <a:prstGeom prst="rect">
            <a:avLst/>
          </a:prstGeom>
        </p:spPr>
        <p:txBody>
          <a:bodyPr wrap="square">
            <a:spAutoFit/>
          </a:bodyPr>
          <a:lstStyle/>
          <a:p>
            <a:r>
              <a:rPr lang="en-US" altLang="zh-CN" sz="2400" b="1" smtClean="0">
                <a:latin typeface="+mj-ea"/>
                <a:ea typeface="+mj-ea"/>
              </a:rPr>
              <a:t>5</a:t>
            </a:r>
            <a:r>
              <a:rPr lang="zh-CN" altLang="en-US" sz="2400" b="1" smtClean="0">
                <a:latin typeface="+mj-ea"/>
                <a:ea typeface="+mj-ea"/>
              </a:rPr>
              <a:t>、</a:t>
            </a:r>
            <a:r>
              <a:rPr lang="en-US" altLang="zh-CN" sz="2400" b="1" smtClean="0">
                <a:latin typeface="+mj-ea"/>
                <a:ea typeface="+mj-ea"/>
              </a:rPr>
              <a:t>Helmert</a:t>
            </a:r>
            <a:r>
              <a:rPr lang="zh-CN" altLang="en-US" sz="2400" b="1" dirty="0" smtClean="0">
                <a:latin typeface="+mj-ea"/>
                <a:ea typeface="+mj-ea"/>
              </a:rPr>
              <a:t>方差分量估计法（条件平差法）</a:t>
            </a:r>
            <a:endParaRPr lang="zh-CN" altLang="en-US" sz="2400" b="1" dirty="0">
              <a:latin typeface="+mj-ea"/>
              <a:ea typeface="+mj-ea"/>
            </a:endParaRPr>
          </a:p>
        </p:txBody>
      </p:sp>
      <p:graphicFrame>
        <p:nvGraphicFramePr>
          <p:cNvPr id="3" name="对象 2"/>
          <p:cNvGraphicFramePr>
            <a:graphicFrameLocks noChangeAspect="1"/>
          </p:cNvGraphicFramePr>
          <p:nvPr/>
        </p:nvGraphicFramePr>
        <p:xfrm>
          <a:off x="225425" y="688975"/>
          <a:ext cx="8048625" cy="6145213"/>
        </p:xfrm>
        <a:graphic>
          <a:graphicData uri="http://schemas.openxmlformats.org/presentationml/2006/ole">
            <p:oleObj spid="_x0000_s192514" name="公式" r:id="rId3" imgW="3657600" imgH="2793960" progId="Equation.3">
              <p:embed/>
            </p:oleObj>
          </a:graphicData>
        </a:graphic>
      </p:graphicFrame>
      <p:sp>
        <p:nvSpPr>
          <p:cNvPr id="4" name="灯片编号占位符 3"/>
          <p:cNvSpPr>
            <a:spLocks noGrp="1"/>
          </p:cNvSpPr>
          <p:nvPr>
            <p:ph type="sldNum" sz="quarter" idx="12"/>
          </p:nvPr>
        </p:nvSpPr>
        <p:spPr/>
        <p:txBody>
          <a:bodyPr/>
          <a:lstStyle/>
          <a:p>
            <a:pPr>
              <a:defRPr/>
            </a:pPr>
            <a:fld id="{008083A2-84D4-4BD8-97ED-7867E779500A}" type="slidenum">
              <a:rPr lang="zh-CN" altLang="en-US" smtClean="0"/>
              <a:pPr>
                <a:defRPr/>
              </a:pPr>
              <a:t>45</a:t>
            </a:fld>
            <a:endParaRPr lang="zh-CN" altLang="en-US"/>
          </a:p>
        </p:txBody>
      </p:sp>
      <p:pic>
        <p:nvPicPr>
          <p:cNvPr id="5"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3538" name="Object 2"/>
          <p:cNvGraphicFramePr>
            <a:graphicFrameLocks noChangeAspect="1"/>
          </p:cNvGraphicFramePr>
          <p:nvPr/>
        </p:nvGraphicFramePr>
        <p:xfrm>
          <a:off x="0" y="142852"/>
          <a:ext cx="8858280" cy="5579815"/>
        </p:xfrm>
        <a:graphic>
          <a:graphicData uri="http://schemas.openxmlformats.org/presentationml/2006/ole">
            <p:oleObj spid="_x0000_s193538" name="公式" r:id="rId3" imgW="4736880" imgH="2984400" progId="Equation.3">
              <p:embed/>
            </p:oleObj>
          </a:graphicData>
        </a:graphic>
      </p:graphicFrame>
      <p:sp>
        <p:nvSpPr>
          <p:cNvPr id="3" name="TextBox 2"/>
          <p:cNvSpPr txBox="1"/>
          <p:nvPr/>
        </p:nvSpPr>
        <p:spPr>
          <a:xfrm>
            <a:off x="6286512" y="5000636"/>
            <a:ext cx="1785950" cy="812530"/>
          </a:xfrm>
          <a:prstGeom prst="rect">
            <a:avLst/>
          </a:prstGeom>
          <a:noFill/>
        </p:spPr>
        <p:txBody>
          <a:bodyPr wrap="square" rtlCol="0">
            <a:spAutoFit/>
          </a:bodyPr>
          <a:lstStyle/>
          <a:p>
            <a:pPr>
              <a:lnSpc>
                <a:spcPct val="130000"/>
              </a:lnSpc>
            </a:pPr>
            <a:r>
              <a:rPr lang="zh-CN" altLang="en-US" b="1" dirty="0" smtClean="0">
                <a:solidFill>
                  <a:srgbClr val="FF0000"/>
                </a:solidFill>
                <a:latin typeface="微软雅黑" pitchFamily="34" charset="-122"/>
                <a:ea typeface="微软雅黑" pitchFamily="34" charset="-122"/>
              </a:rPr>
              <a:t>迭代定权的方法与间接平差相同。</a:t>
            </a:r>
            <a:endParaRPr lang="zh-CN" altLang="en-US" b="1" dirty="0">
              <a:solidFill>
                <a:srgbClr val="FF0000"/>
              </a:solidFill>
              <a:latin typeface="微软雅黑" pitchFamily="34" charset="-122"/>
              <a:ea typeface="微软雅黑" pitchFamily="34" charset="-122"/>
            </a:endParaRPr>
          </a:p>
        </p:txBody>
      </p:sp>
      <p:pic>
        <p:nvPicPr>
          <p:cNvPr id="5" name="图片 4" descr="图片2.png"/>
          <p:cNvPicPr>
            <a:picLocks noChangeAspect="1"/>
          </p:cNvPicPr>
          <p:nvPr/>
        </p:nvPicPr>
        <p:blipFill>
          <a:blip r:embed="rId4">
            <a:duotone>
              <a:schemeClr val="accent5">
                <a:shade val="45000"/>
                <a:satMod val="135000"/>
              </a:schemeClr>
              <a:prstClr val="white"/>
            </a:duotone>
          </a:blip>
          <a:stretch>
            <a:fillRect/>
          </a:stretch>
        </p:blipFill>
        <p:spPr>
          <a:xfrm>
            <a:off x="214283" y="5915500"/>
            <a:ext cx="7358114" cy="740902"/>
          </a:xfrm>
          <a:prstGeom prst="rect">
            <a:avLst/>
          </a:prstGeom>
        </p:spPr>
      </p:pic>
      <p:sp>
        <p:nvSpPr>
          <p:cNvPr id="6" name="灯片编号占位符 5"/>
          <p:cNvSpPr>
            <a:spLocks noGrp="1"/>
          </p:cNvSpPr>
          <p:nvPr>
            <p:ph type="sldNum" sz="quarter" idx="12"/>
          </p:nvPr>
        </p:nvSpPr>
        <p:spPr/>
        <p:txBody>
          <a:bodyPr/>
          <a:lstStyle/>
          <a:p>
            <a:pPr>
              <a:defRPr/>
            </a:pPr>
            <a:fld id="{008083A2-84D4-4BD8-97ED-7867E779500A}" type="slidenum">
              <a:rPr lang="zh-CN" altLang="en-US" smtClean="0"/>
              <a:pPr>
                <a:defRPr/>
              </a:pPr>
              <a:t>46</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24" name="Picture 4" descr="C:\Users\wsh\AppData\Roaming\Tencent\Users\291099149\QQ\WinTemp\RichOle\4%R`6PC79BUCMZYH{~W6_W0.png"/>
          <p:cNvPicPr>
            <a:picLocks noChangeAspect="1" noChangeArrowheads="1"/>
          </p:cNvPicPr>
          <p:nvPr/>
        </p:nvPicPr>
        <p:blipFill>
          <a:blip r:embed="rId2"/>
          <a:srcRect/>
          <a:stretch>
            <a:fillRect/>
          </a:stretch>
        </p:blipFill>
        <p:spPr bwMode="auto">
          <a:xfrm>
            <a:off x="0" y="0"/>
            <a:ext cx="8429652" cy="2101995"/>
          </a:xfrm>
          <a:prstGeom prst="rect">
            <a:avLst/>
          </a:prstGeom>
          <a:noFill/>
        </p:spPr>
      </p:pic>
      <p:pic>
        <p:nvPicPr>
          <p:cNvPr id="184325" name="Picture 5" descr="C:\Users\wsh\AppData\Roaming\Tencent\Users\291099149\QQ\WinTemp\RichOle\B(W_2(`8J))1ZLKX(LD%1VT.png"/>
          <p:cNvPicPr>
            <a:picLocks noChangeAspect="1" noChangeArrowheads="1"/>
          </p:cNvPicPr>
          <p:nvPr/>
        </p:nvPicPr>
        <p:blipFill>
          <a:blip r:embed="rId3"/>
          <a:srcRect/>
          <a:stretch>
            <a:fillRect/>
          </a:stretch>
        </p:blipFill>
        <p:spPr bwMode="auto">
          <a:xfrm>
            <a:off x="0" y="2071678"/>
            <a:ext cx="5242627" cy="1071570"/>
          </a:xfrm>
          <a:prstGeom prst="rect">
            <a:avLst/>
          </a:prstGeom>
          <a:noFill/>
        </p:spPr>
      </p:pic>
      <p:pic>
        <p:nvPicPr>
          <p:cNvPr id="184326" name="Picture 6" descr="C:\Users\wsh\AppData\Roaming\Tencent\Users\291099149\QQ\WinTemp\RichOle\2KRAX{TQ01~6_5JH~DV{@_9.png"/>
          <p:cNvPicPr>
            <a:picLocks noChangeAspect="1" noChangeArrowheads="1"/>
          </p:cNvPicPr>
          <p:nvPr/>
        </p:nvPicPr>
        <p:blipFill>
          <a:blip r:embed="rId4"/>
          <a:srcRect/>
          <a:stretch>
            <a:fillRect/>
          </a:stretch>
        </p:blipFill>
        <p:spPr bwMode="auto">
          <a:xfrm>
            <a:off x="0" y="3071810"/>
            <a:ext cx="7532838" cy="3786190"/>
          </a:xfrm>
          <a:prstGeom prst="rect">
            <a:avLst/>
          </a:prstGeom>
          <a:noFill/>
        </p:spPr>
      </p:pic>
      <p:sp>
        <p:nvSpPr>
          <p:cNvPr id="5" name="灯片编号占位符 4"/>
          <p:cNvSpPr>
            <a:spLocks noGrp="1"/>
          </p:cNvSpPr>
          <p:nvPr>
            <p:ph type="sldNum" sz="quarter" idx="12"/>
          </p:nvPr>
        </p:nvSpPr>
        <p:spPr/>
        <p:txBody>
          <a:bodyPr/>
          <a:lstStyle/>
          <a:p>
            <a:pPr>
              <a:defRPr/>
            </a:pPr>
            <a:fld id="{008083A2-84D4-4BD8-97ED-7867E779500A}" type="slidenum">
              <a:rPr lang="zh-CN" altLang="en-US" smtClean="0"/>
              <a:pPr>
                <a:defRPr/>
              </a:pPr>
              <a:t>47</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TextBox 6"/>
          <p:cNvSpPr txBox="1">
            <a:spLocks noChangeArrowheads="1"/>
          </p:cNvSpPr>
          <p:nvPr/>
        </p:nvSpPr>
        <p:spPr bwMode="auto">
          <a:xfrm>
            <a:off x="6215074" y="2357430"/>
            <a:ext cx="2571768" cy="646331"/>
          </a:xfrm>
          <a:prstGeom prst="rect">
            <a:avLst/>
          </a:prstGeom>
          <a:noFill/>
          <a:ln w="9525">
            <a:noFill/>
            <a:miter lim="800000"/>
            <a:headEnd/>
            <a:tailEnd/>
          </a:ln>
        </p:spPr>
        <p:txBody>
          <a:bodyPr wrap="square">
            <a:spAutoFit/>
          </a:bodyPr>
          <a:lstStyle/>
          <a:p>
            <a:r>
              <a:rPr lang="zh-CN" altLang="en-US" b="1" dirty="0">
                <a:solidFill>
                  <a:srgbClr val="FF0000"/>
                </a:solidFill>
              </a:rPr>
              <a:t>算例：</a:t>
            </a:r>
            <a:r>
              <a:rPr lang="zh-CN" altLang="en-US" b="1" dirty="0" smtClean="0">
                <a:solidFill>
                  <a:srgbClr val="FF0000"/>
                </a:solidFill>
              </a:rPr>
              <a:t>崔希璋等</a:t>
            </a:r>
            <a:r>
              <a:rPr lang="en-US" altLang="zh-CN" b="1" dirty="0" smtClean="0">
                <a:solidFill>
                  <a:srgbClr val="FF0000"/>
                </a:solidFill>
              </a:rPr>
              <a:t>《</a:t>
            </a:r>
            <a:r>
              <a:rPr lang="zh-CN" altLang="en-US" b="1" dirty="0" smtClean="0">
                <a:solidFill>
                  <a:srgbClr val="FF0000"/>
                </a:solidFill>
              </a:rPr>
              <a:t>广义测量平差</a:t>
            </a:r>
            <a:r>
              <a:rPr lang="en-US" altLang="zh-CN" b="1" dirty="0" smtClean="0">
                <a:solidFill>
                  <a:srgbClr val="FF0000"/>
                </a:solidFill>
              </a:rPr>
              <a:t>》</a:t>
            </a:r>
            <a:r>
              <a:rPr lang="zh-CN" altLang="en-US" b="1" dirty="0" smtClean="0">
                <a:solidFill>
                  <a:srgbClr val="FF0000"/>
                </a:solidFill>
              </a:rPr>
              <a:t>（第二版）</a:t>
            </a: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61" name="Picture 1" descr="C:\Users\wsh\AppData\Roaming\Tencent\Users\291099149\QQ\WinTemp\RichOle\{3V}A3E~H(QX}8M2@MMU1RO.png"/>
          <p:cNvPicPr>
            <a:picLocks noChangeAspect="1" noChangeArrowheads="1"/>
          </p:cNvPicPr>
          <p:nvPr/>
        </p:nvPicPr>
        <p:blipFill>
          <a:blip r:embed="rId3"/>
          <a:srcRect/>
          <a:stretch>
            <a:fillRect/>
          </a:stretch>
        </p:blipFill>
        <p:spPr bwMode="auto">
          <a:xfrm>
            <a:off x="-1" y="0"/>
            <a:ext cx="7358083" cy="2583974"/>
          </a:xfrm>
          <a:prstGeom prst="rect">
            <a:avLst/>
          </a:prstGeom>
          <a:noFill/>
        </p:spPr>
      </p:pic>
      <p:pic>
        <p:nvPicPr>
          <p:cNvPr id="194563" name="Picture 3" descr="C:\Users\wsh\AppData\Roaming\Tencent\Users\291099149\QQ\WinTemp\RichOle\TRF~3LAVHGQXV`6)[U5POED.png"/>
          <p:cNvPicPr>
            <a:picLocks noChangeAspect="1" noChangeArrowheads="1"/>
          </p:cNvPicPr>
          <p:nvPr/>
        </p:nvPicPr>
        <p:blipFill>
          <a:blip r:embed="rId4"/>
          <a:srcRect/>
          <a:stretch>
            <a:fillRect/>
          </a:stretch>
        </p:blipFill>
        <p:spPr bwMode="auto">
          <a:xfrm>
            <a:off x="0" y="2500306"/>
            <a:ext cx="5869090" cy="3071834"/>
          </a:xfrm>
          <a:prstGeom prst="rect">
            <a:avLst/>
          </a:prstGeom>
          <a:noFill/>
        </p:spPr>
      </p:pic>
      <p:graphicFrame>
        <p:nvGraphicFramePr>
          <p:cNvPr id="4" name="对象 3"/>
          <p:cNvGraphicFramePr>
            <a:graphicFrameLocks noChangeAspect="1"/>
          </p:cNvGraphicFramePr>
          <p:nvPr/>
        </p:nvGraphicFramePr>
        <p:xfrm>
          <a:off x="142844" y="5551488"/>
          <a:ext cx="6792912" cy="1306512"/>
        </p:xfrm>
        <a:graphic>
          <a:graphicData uri="http://schemas.openxmlformats.org/presentationml/2006/ole">
            <p:oleObj spid="_x0000_s194561" name="公式" r:id="rId5" imgW="4495680" imgH="863280" progId="Equation.3">
              <p:embed/>
            </p:oleObj>
          </a:graphicData>
        </a:graphic>
      </p:graphicFrame>
      <p:sp>
        <p:nvSpPr>
          <p:cNvPr id="5" name="灯片编号占位符 4"/>
          <p:cNvSpPr>
            <a:spLocks noGrp="1"/>
          </p:cNvSpPr>
          <p:nvPr>
            <p:ph type="sldNum" sz="quarter" idx="12"/>
          </p:nvPr>
        </p:nvSpPr>
        <p:spPr/>
        <p:txBody>
          <a:bodyPr/>
          <a:lstStyle/>
          <a:p>
            <a:pPr>
              <a:defRPr/>
            </a:pPr>
            <a:fld id="{008083A2-84D4-4BD8-97ED-7867E779500A}" type="slidenum">
              <a:rPr lang="zh-CN" altLang="en-US" smtClean="0"/>
              <a:pPr>
                <a:defRPr/>
              </a:pPr>
              <a:t>48</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4"/>
          <p:cNvSpPr>
            <a:spLocks noChangeArrowheads="1"/>
          </p:cNvSpPr>
          <p:nvPr/>
        </p:nvSpPr>
        <p:spPr bwMode="auto">
          <a:xfrm>
            <a:off x="0" y="142852"/>
            <a:ext cx="5849678" cy="461665"/>
          </a:xfrm>
          <a:prstGeom prst="rect">
            <a:avLst/>
          </a:prstGeom>
          <a:noFill/>
          <a:ln w="9525">
            <a:noFill/>
            <a:miter lim="800000"/>
            <a:headEnd/>
            <a:tailEnd/>
          </a:ln>
        </p:spPr>
        <p:txBody>
          <a:bodyPr wrap="none">
            <a:spAutoFit/>
          </a:bodyPr>
          <a:lstStyle/>
          <a:p>
            <a:pPr>
              <a:spcBef>
                <a:spcPct val="20000"/>
              </a:spcBef>
              <a:buClr>
                <a:schemeClr val="hlink"/>
              </a:buClr>
              <a:buSzPct val="110000"/>
            </a:pPr>
            <a:r>
              <a:rPr lang="zh-CN" altLang="en-US" sz="2400" b="1" smtClean="0">
                <a:latin typeface="+mj-ea"/>
                <a:ea typeface="+mj-ea"/>
              </a:rPr>
              <a:t>第</a:t>
            </a:r>
            <a:r>
              <a:rPr lang="en-US" altLang="zh-CN" sz="2400" b="1" smtClean="0">
                <a:latin typeface="+mj-ea"/>
                <a:ea typeface="+mj-ea"/>
              </a:rPr>
              <a:t>1</a:t>
            </a:r>
            <a:r>
              <a:rPr lang="zh-CN" altLang="en-US" sz="2400" b="1" smtClean="0">
                <a:latin typeface="+mj-ea"/>
                <a:ea typeface="+mj-ea"/>
              </a:rPr>
              <a:t>、</a:t>
            </a:r>
            <a:r>
              <a:rPr lang="en-US" altLang="zh-CN" sz="2400" b="1" smtClean="0">
                <a:latin typeface="+mj-ea"/>
                <a:ea typeface="+mj-ea"/>
              </a:rPr>
              <a:t>2</a:t>
            </a:r>
            <a:r>
              <a:rPr lang="zh-CN" altLang="en-US" sz="2400" b="1" smtClean="0">
                <a:latin typeface="+mj-ea"/>
                <a:ea typeface="+mj-ea"/>
              </a:rPr>
              <a:t>两个</a:t>
            </a:r>
            <a:r>
              <a:rPr lang="zh-CN" altLang="en-US" sz="2400" b="1" dirty="0">
                <a:latin typeface="+mj-ea"/>
                <a:ea typeface="+mj-ea"/>
              </a:rPr>
              <a:t>方程联合</a:t>
            </a:r>
            <a:r>
              <a:rPr lang="zh-CN" altLang="en-US" sz="2400" b="1">
                <a:latin typeface="+mj-ea"/>
                <a:ea typeface="+mj-ea"/>
              </a:rPr>
              <a:t>求解</a:t>
            </a:r>
            <a:r>
              <a:rPr lang="zh-CN" altLang="en-US" sz="2400" b="1" smtClean="0">
                <a:latin typeface="+mj-ea"/>
                <a:ea typeface="+mj-ea"/>
              </a:rPr>
              <a:t>得</a:t>
            </a:r>
            <a:r>
              <a:rPr lang="en-US" altLang="zh-CN" sz="2400" b="1" smtClean="0">
                <a:latin typeface="+mj-ea"/>
                <a:ea typeface="+mj-ea"/>
              </a:rPr>
              <a:t>:</a:t>
            </a:r>
            <a:r>
              <a:rPr lang="zh-CN" altLang="en-US" sz="2400" b="1" smtClean="0">
                <a:latin typeface="+mj-ea"/>
                <a:ea typeface="+mj-ea"/>
              </a:rPr>
              <a:t>（   期平差）</a:t>
            </a:r>
            <a:endParaRPr lang="en-US" altLang="zh-CN" sz="2400" b="1" dirty="0">
              <a:latin typeface="+mj-ea"/>
              <a:ea typeface="+mj-ea"/>
            </a:endParaRPr>
          </a:p>
        </p:txBody>
      </p:sp>
      <p:graphicFrame>
        <p:nvGraphicFramePr>
          <p:cNvPr id="2050" name="Object 2"/>
          <p:cNvGraphicFramePr>
            <a:graphicFrameLocks noChangeAspect="1"/>
          </p:cNvGraphicFramePr>
          <p:nvPr/>
        </p:nvGraphicFramePr>
        <p:xfrm>
          <a:off x="500034" y="1714488"/>
          <a:ext cx="6000791" cy="544452"/>
        </p:xfrm>
        <a:graphic>
          <a:graphicData uri="http://schemas.openxmlformats.org/presentationml/2006/ole">
            <p:oleObj spid="_x0000_s162818" name="公式" r:id="rId3" imgW="3213000" imgH="291960" progId="Equation.3">
              <p:embed/>
            </p:oleObj>
          </a:graphicData>
        </a:graphic>
      </p:graphicFrame>
      <p:sp>
        <p:nvSpPr>
          <p:cNvPr id="5" name="TextBox 4"/>
          <p:cNvSpPr txBox="1"/>
          <p:nvPr/>
        </p:nvSpPr>
        <p:spPr>
          <a:xfrm>
            <a:off x="0" y="2357430"/>
            <a:ext cx="7358082" cy="492443"/>
          </a:xfrm>
          <a:prstGeom prst="rect">
            <a:avLst/>
          </a:prstGeom>
          <a:noFill/>
        </p:spPr>
        <p:txBody>
          <a:bodyPr wrap="square" rtlCol="0">
            <a:spAutoFit/>
          </a:bodyPr>
          <a:lstStyle/>
          <a:p>
            <a:pPr>
              <a:lnSpc>
                <a:spcPct val="130000"/>
              </a:lnSpc>
            </a:pPr>
            <a:r>
              <a:rPr lang="zh-CN" altLang="en-US" sz="2000" b="1" dirty="0" smtClean="0">
                <a:solidFill>
                  <a:srgbClr val="1C69BE"/>
                </a:solidFill>
                <a:latin typeface="微软雅黑" pitchFamily="34" charset="-122"/>
                <a:ea typeface="微软雅黑" pitchFamily="34" charset="-122"/>
              </a:rPr>
              <a:t>有矩阵求逆反演公式（</a:t>
            </a:r>
            <a:r>
              <a:rPr lang="zh-CN" altLang="en-US" sz="2000" b="1" dirty="0" smtClean="0">
                <a:solidFill>
                  <a:srgbClr val="1C69BE"/>
                </a:solidFill>
                <a:latin typeface="微软雅黑" pitchFamily="34" charset="-122"/>
                <a:ea typeface="微软雅黑" pitchFamily="34" charset="-122"/>
                <a:sym typeface="Wingdings" pitchFamily="2" charset="2"/>
              </a:rPr>
              <a:t>后页</a:t>
            </a:r>
            <a:r>
              <a:rPr lang="zh-CN" altLang="en-US" sz="2000" b="1" smtClean="0">
                <a:solidFill>
                  <a:srgbClr val="1C69BE"/>
                </a:solidFill>
                <a:latin typeface="微软雅黑" pitchFamily="34" charset="-122"/>
                <a:ea typeface="微软雅黑" pitchFamily="34" charset="-122"/>
                <a:sym typeface="Wingdings" pitchFamily="2" charset="2"/>
              </a:rPr>
              <a:t>介绍）：</a:t>
            </a:r>
            <a:endParaRPr lang="zh-CN" altLang="en-US" sz="2000" b="1" dirty="0">
              <a:solidFill>
                <a:srgbClr val="1C69BE"/>
              </a:solidFill>
              <a:latin typeface="微软雅黑" pitchFamily="34" charset="-122"/>
              <a:ea typeface="微软雅黑" pitchFamily="34" charset="-122"/>
            </a:endParaRPr>
          </a:p>
        </p:txBody>
      </p:sp>
      <p:graphicFrame>
        <p:nvGraphicFramePr>
          <p:cNvPr id="23556" name="Object 2"/>
          <p:cNvGraphicFramePr>
            <a:graphicFrameLocks noChangeAspect="1"/>
          </p:cNvGraphicFramePr>
          <p:nvPr/>
        </p:nvGraphicFramePr>
        <p:xfrm>
          <a:off x="428596" y="3214686"/>
          <a:ext cx="6407150" cy="3475038"/>
        </p:xfrm>
        <a:graphic>
          <a:graphicData uri="http://schemas.openxmlformats.org/presentationml/2006/ole">
            <p:oleObj spid="_x0000_s162820" name="公式" r:id="rId4" imgW="3441600" imgH="1866600" progId="Equation.3">
              <p:embed/>
            </p:oleObj>
          </a:graphicData>
        </a:graphic>
      </p:graphicFrame>
      <p:graphicFrame>
        <p:nvGraphicFramePr>
          <p:cNvPr id="162821" name="Object 2"/>
          <p:cNvGraphicFramePr>
            <a:graphicFrameLocks noChangeAspect="1"/>
          </p:cNvGraphicFramePr>
          <p:nvPr/>
        </p:nvGraphicFramePr>
        <p:xfrm>
          <a:off x="785786" y="2786058"/>
          <a:ext cx="5143536" cy="489424"/>
        </p:xfrm>
        <a:graphic>
          <a:graphicData uri="http://schemas.openxmlformats.org/presentationml/2006/ole">
            <p:oleObj spid="_x0000_s162821" name="公式" r:id="rId5" imgW="2908080" imgH="266400" progId="Equation.3">
              <p:embed/>
            </p:oleObj>
          </a:graphicData>
        </a:graphic>
      </p:graphicFrame>
      <p:sp>
        <p:nvSpPr>
          <p:cNvPr id="162823"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162822" name="Object 6"/>
          <p:cNvGraphicFramePr>
            <a:graphicFrameLocks noChangeAspect="1"/>
          </p:cNvGraphicFramePr>
          <p:nvPr/>
        </p:nvGraphicFramePr>
        <p:xfrm>
          <a:off x="642910" y="714356"/>
          <a:ext cx="6429420" cy="1011562"/>
        </p:xfrm>
        <a:graphic>
          <a:graphicData uri="http://schemas.openxmlformats.org/presentationml/2006/ole">
            <p:oleObj spid="_x0000_s162822" name="公式" r:id="rId6" imgW="3568700" imgH="558800" progId="Equation.3">
              <p:embed/>
            </p:oleObj>
          </a:graphicData>
        </a:graphic>
      </p:graphicFrame>
      <p:graphicFrame>
        <p:nvGraphicFramePr>
          <p:cNvPr id="162824" name="Object 8"/>
          <p:cNvGraphicFramePr>
            <a:graphicFrameLocks noChangeAspect="1"/>
          </p:cNvGraphicFramePr>
          <p:nvPr/>
        </p:nvGraphicFramePr>
        <p:xfrm>
          <a:off x="4286248" y="5857892"/>
          <a:ext cx="3511550" cy="865187"/>
        </p:xfrm>
        <a:graphic>
          <a:graphicData uri="http://schemas.openxmlformats.org/presentationml/2006/ole">
            <p:oleObj spid="_x0000_s162824" name="公式" r:id="rId7" imgW="2273040" imgH="558720" progId="Equation.3">
              <p:embed/>
            </p:oleObj>
          </a:graphicData>
        </a:graphic>
      </p:graphicFrame>
      <p:sp>
        <p:nvSpPr>
          <p:cNvPr id="14" name="灯片编号占位符 13"/>
          <p:cNvSpPr>
            <a:spLocks noGrp="1"/>
          </p:cNvSpPr>
          <p:nvPr>
            <p:ph type="sldNum" sz="quarter" idx="12"/>
          </p:nvPr>
        </p:nvSpPr>
        <p:spPr/>
        <p:txBody>
          <a:bodyPr/>
          <a:lstStyle/>
          <a:p>
            <a:pPr>
              <a:defRPr/>
            </a:pPr>
            <a:fld id="{008083A2-84D4-4BD8-97ED-7867E779500A}" type="slidenum">
              <a:rPr lang="zh-CN" altLang="en-US" smtClean="0"/>
              <a:pPr>
                <a:defRPr/>
              </a:pPr>
              <a:t>5</a:t>
            </a:fld>
            <a:endParaRPr lang="zh-CN" altLang="en-US"/>
          </a:p>
        </p:txBody>
      </p:sp>
      <p:pic>
        <p:nvPicPr>
          <p:cNvPr id="1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aphicFrame>
        <p:nvGraphicFramePr>
          <p:cNvPr id="162825" name="Object 9"/>
          <p:cNvGraphicFramePr>
            <a:graphicFrameLocks noChangeAspect="1"/>
          </p:cNvGraphicFramePr>
          <p:nvPr/>
        </p:nvGraphicFramePr>
        <p:xfrm>
          <a:off x="4143372" y="214290"/>
          <a:ext cx="277812" cy="357190"/>
        </p:xfrm>
        <a:graphic>
          <a:graphicData uri="http://schemas.openxmlformats.org/presentationml/2006/ole">
            <p:oleObj spid="_x0000_s162825" name="公式" r:id="rId9" imgW="164880" imgH="164880" progId="Equation.3">
              <p:embed/>
            </p:oleObj>
          </a:graphicData>
        </a:graphic>
      </p:graphicFrame>
      <p:cxnSp>
        <p:nvCxnSpPr>
          <p:cNvPr id="19" name="直接连接符 18"/>
          <p:cNvCxnSpPr/>
          <p:nvPr/>
        </p:nvCxnSpPr>
        <p:spPr>
          <a:xfrm>
            <a:off x="1714480" y="4786322"/>
            <a:ext cx="2571768" cy="158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428860" y="5286388"/>
            <a:ext cx="714380" cy="158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Box 1"/>
          <p:cNvSpPr txBox="1">
            <a:spLocks noChangeArrowheads="1"/>
          </p:cNvSpPr>
          <p:nvPr/>
        </p:nvSpPr>
        <p:spPr bwMode="auto">
          <a:xfrm>
            <a:off x="0" y="142852"/>
            <a:ext cx="6215033" cy="492443"/>
          </a:xfrm>
          <a:prstGeom prst="rect">
            <a:avLst/>
          </a:prstGeom>
          <a:noFill/>
          <a:ln w="9525">
            <a:noFill/>
            <a:miter lim="800000"/>
            <a:headEnd/>
            <a:tailEnd/>
          </a:ln>
        </p:spPr>
        <p:txBody>
          <a:bodyPr wrap="square">
            <a:spAutoFit/>
          </a:bodyPr>
          <a:lstStyle/>
          <a:p>
            <a:pPr>
              <a:lnSpc>
                <a:spcPct val="130000"/>
              </a:lnSpc>
            </a:pPr>
            <a:r>
              <a:rPr lang="zh-CN" altLang="en-US" sz="2000" b="1" smtClean="0">
                <a:solidFill>
                  <a:srgbClr val="FF0000"/>
                </a:solidFill>
                <a:latin typeface="微软雅黑" pitchFamily="34" charset="-122"/>
                <a:ea typeface="微软雅黑" pitchFamily="34" charset="-122"/>
              </a:rPr>
              <a:t>矩阵求逆</a:t>
            </a:r>
            <a:r>
              <a:rPr lang="zh-CN" altLang="en-US" sz="2000" b="1" dirty="0">
                <a:solidFill>
                  <a:srgbClr val="FF0000"/>
                </a:solidFill>
                <a:latin typeface="微软雅黑" pitchFamily="34" charset="-122"/>
                <a:ea typeface="微软雅黑" pitchFamily="34" charset="-122"/>
              </a:rPr>
              <a:t>反演公式</a:t>
            </a:r>
          </a:p>
        </p:txBody>
      </p:sp>
      <p:graphicFrame>
        <p:nvGraphicFramePr>
          <p:cNvPr id="7170" name="Object 2"/>
          <p:cNvGraphicFramePr>
            <a:graphicFrameLocks noChangeAspect="1"/>
          </p:cNvGraphicFramePr>
          <p:nvPr/>
        </p:nvGraphicFramePr>
        <p:xfrm>
          <a:off x="214282" y="714356"/>
          <a:ext cx="8624888" cy="1938337"/>
        </p:xfrm>
        <a:graphic>
          <a:graphicData uri="http://schemas.openxmlformats.org/presentationml/2006/ole">
            <p:oleObj spid="_x0000_s167938" name="公式" r:id="rId3" imgW="4698720" imgH="1015920" progId="Equation.3">
              <p:embed/>
            </p:oleObj>
          </a:graphicData>
        </a:graphic>
      </p:graphicFrame>
      <p:graphicFrame>
        <p:nvGraphicFramePr>
          <p:cNvPr id="167939" name="Object 2"/>
          <p:cNvGraphicFramePr>
            <a:graphicFrameLocks noChangeAspect="1"/>
          </p:cNvGraphicFramePr>
          <p:nvPr/>
        </p:nvGraphicFramePr>
        <p:xfrm>
          <a:off x="142844" y="2714620"/>
          <a:ext cx="7751763" cy="3729038"/>
        </p:xfrm>
        <a:graphic>
          <a:graphicData uri="http://schemas.openxmlformats.org/presentationml/2006/ole">
            <p:oleObj spid="_x0000_s167939" name="公式" r:id="rId4" imgW="4063680" imgH="1955520" progId="Equation.3">
              <p:embed/>
            </p:oleObj>
          </a:graphicData>
        </a:graphic>
      </p:graphicFrame>
      <p:sp>
        <p:nvSpPr>
          <p:cNvPr id="5" name="灯片编号占位符 4"/>
          <p:cNvSpPr>
            <a:spLocks noGrp="1"/>
          </p:cNvSpPr>
          <p:nvPr>
            <p:ph type="sldNum" sz="quarter" idx="12"/>
          </p:nvPr>
        </p:nvSpPr>
        <p:spPr/>
        <p:txBody>
          <a:bodyPr/>
          <a:lstStyle/>
          <a:p>
            <a:pPr>
              <a:defRPr/>
            </a:pPr>
            <a:fld id="{008083A2-84D4-4BD8-97ED-7867E779500A}" type="slidenum">
              <a:rPr lang="zh-CN" altLang="en-US" smtClean="0"/>
              <a:pPr>
                <a:defRPr/>
              </a:pPr>
              <a:t>6</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578" name="Object 8"/>
          <p:cNvGraphicFramePr>
            <a:graphicFrameLocks noChangeAspect="1"/>
          </p:cNvGraphicFramePr>
          <p:nvPr>
            <p:ph sz="quarter" idx="3"/>
          </p:nvPr>
        </p:nvGraphicFramePr>
        <p:xfrm>
          <a:off x="214282" y="214290"/>
          <a:ext cx="6500826" cy="1657097"/>
        </p:xfrm>
        <a:graphic>
          <a:graphicData uri="http://schemas.openxmlformats.org/presentationml/2006/ole">
            <p:oleObj spid="_x0000_s159746" name="公式" r:id="rId3" imgW="3238200" imgH="825480" progId="Equation.3">
              <p:embed/>
            </p:oleObj>
          </a:graphicData>
        </a:graphic>
      </p:graphicFrame>
      <p:graphicFrame>
        <p:nvGraphicFramePr>
          <p:cNvPr id="159747" name="Object 8"/>
          <p:cNvGraphicFramePr>
            <a:graphicFrameLocks noChangeAspect="1"/>
          </p:cNvGraphicFramePr>
          <p:nvPr/>
        </p:nvGraphicFramePr>
        <p:xfrm>
          <a:off x="0" y="2071678"/>
          <a:ext cx="8882063" cy="1577975"/>
        </p:xfrm>
        <a:graphic>
          <a:graphicData uri="http://schemas.openxmlformats.org/presentationml/2006/ole">
            <p:oleObj spid="_x0000_s159747" name="公式" r:id="rId4" imgW="4647960" imgH="825480" progId="Equation.3">
              <p:embed/>
            </p:oleObj>
          </a:graphicData>
        </a:graphic>
      </p:graphicFrame>
      <p:graphicFrame>
        <p:nvGraphicFramePr>
          <p:cNvPr id="159748" name="Object 8"/>
          <p:cNvGraphicFramePr>
            <a:graphicFrameLocks noChangeAspect="1"/>
          </p:cNvGraphicFramePr>
          <p:nvPr/>
        </p:nvGraphicFramePr>
        <p:xfrm>
          <a:off x="357158" y="3857628"/>
          <a:ext cx="7620000" cy="1530350"/>
        </p:xfrm>
        <a:graphic>
          <a:graphicData uri="http://schemas.openxmlformats.org/presentationml/2006/ole">
            <p:oleObj spid="_x0000_s159748" name="公式" r:id="rId5" imgW="3987720" imgH="799920" progId="Equation.3">
              <p:embed/>
            </p:oleObj>
          </a:graphicData>
        </a:graphic>
      </p:graphicFrame>
      <p:graphicFrame>
        <p:nvGraphicFramePr>
          <p:cNvPr id="159749" name="Object 8"/>
          <p:cNvGraphicFramePr>
            <a:graphicFrameLocks noChangeAspect="1"/>
          </p:cNvGraphicFramePr>
          <p:nvPr/>
        </p:nvGraphicFramePr>
        <p:xfrm>
          <a:off x="428596" y="5572140"/>
          <a:ext cx="6551613" cy="1020762"/>
        </p:xfrm>
        <a:graphic>
          <a:graphicData uri="http://schemas.openxmlformats.org/presentationml/2006/ole">
            <p:oleObj spid="_x0000_s159749" name="公式" r:id="rId6" imgW="3429000" imgH="533160" progId="Equation.3">
              <p:embed/>
            </p:oleObj>
          </a:graphicData>
        </a:graphic>
      </p:graphicFrame>
      <p:sp>
        <p:nvSpPr>
          <p:cNvPr id="6" name="灯片编号占位符 5"/>
          <p:cNvSpPr>
            <a:spLocks noGrp="1"/>
          </p:cNvSpPr>
          <p:nvPr>
            <p:ph type="sldNum" sz="quarter" idx="12"/>
          </p:nvPr>
        </p:nvSpPr>
        <p:spPr/>
        <p:txBody>
          <a:bodyPr/>
          <a:lstStyle/>
          <a:p>
            <a:pPr>
              <a:defRPr/>
            </a:pPr>
            <a:fld id="{A748F4B7-B1B6-49DA-A9F8-1F9EF223DD05}" type="slidenum">
              <a:rPr lang="en-US" altLang="zh-CN" smtClean="0"/>
              <a:pPr>
                <a:defRPr/>
              </a:pPr>
              <a:t>7</a:t>
            </a:fld>
            <a:endParaRPr lang="en-US" altLang="zh-CN"/>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02" name="Object 8"/>
          <p:cNvGraphicFramePr>
            <a:graphicFrameLocks noChangeAspect="1"/>
          </p:cNvGraphicFramePr>
          <p:nvPr/>
        </p:nvGraphicFramePr>
        <p:xfrm>
          <a:off x="500034" y="714356"/>
          <a:ext cx="6977063" cy="2674938"/>
        </p:xfrm>
        <a:graphic>
          <a:graphicData uri="http://schemas.openxmlformats.org/presentationml/2006/ole">
            <p:oleObj spid="_x0000_s160770" name="公式" r:id="rId3" imgW="4038480" imgH="1549080" progId="Equation.3">
              <p:embed/>
            </p:oleObj>
          </a:graphicData>
        </a:graphic>
      </p:graphicFrame>
      <p:sp>
        <p:nvSpPr>
          <p:cNvPr id="25603" name="TextBox 2"/>
          <p:cNvSpPr txBox="1">
            <a:spLocks noChangeArrowheads="1"/>
          </p:cNvSpPr>
          <p:nvPr/>
        </p:nvSpPr>
        <p:spPr bwMode="auto">
          <a:xfrm>
            <a:off x="142844" y="142852"/>
            <a:ext cx="6286500" cy="461665"/>
          </a:xfrm>
          <a:prstGeom prst="rect">
            <a:avLst/>
          </a:prstGeom>
          <a:noFill/>
          <a:ln w="9525">
            <a:noFill/>
            <a:miter lim="800000"/>
            <a:headEnd/>
            <a:tailEnd/>
          </a:ln>
        </p:spPr>
        <p:txBody>
          <a:bodyPr>
            <a:spAutoFit/>
          </a:bodyPr>
          <a:lstStyle/>
          <a:p>
            <a:r>
              <a:rPr lang="zh-CN" altLang="en-US" sz="2400" b="1">
                <a:solidFill>
                  <a:srgbClr val="C00000"/>
                </a:solidFill>
              </a:rPr>
              <a:t>序贯平差后平差值及单位权方差估值计算</a:t>
            </a:r>
          </a:p>
        </p:txBody>
      </p:sp>
      <p:graphicFrame>
        <p:nvGraphicFramePr>
          <p:cNvPr id="160771" name="Object 8"/>
          <p:cNvGraphicFramePr>
            <a:graphicFrameLocks noChangeAspect="1"/>
          </p:cNvGraphicFramePr>
          <p:nvPr/>
        </p:nvGraphicFramePr>
        <p:xfrm>
          <a:off x="285720" y="3571876"/>
          <a:ext cx="6643734" cy="1262548"/>
        </p:xfrm>
        <a:graphic>
          <a:graphicData uri="http://schemas.openxmlformats.org/presentationml/2006/ole">
            <p:oleObj spid="_x0000_s160771" name="公式" r:id="rId4" imgW="4076640" imgH="774360" progId="Equation.3">
              <p:embed/>
            </p:oleObj>
          </a:graphicData>
        </a:graphic>
      </p:graphicFrame>
      <p:graphicFrame>
        <p:nvGraphicFramePr>
          <p:cNvPr id="160772" name="Object 8"/>
          <p:cNvGraphicFramePr>
            <a:graphicFrameLocks noChangeAspect="1"/>
          </p:cNvGraphicFramePr>
          <p:nvPr/>
        </p:nvGraphicFramePr>
        <p:xfrm>
          <a:off x="571472" y="4929198"/>
          <a:ext cx="6929486" cy="1722023"/>
        </p:xfrm>
        <a:graphic>
          <a:graphicData uri="http://schemas.openxmlformats.org/presentationml/2006/ole">
            <p:oleObj spid="_x0000_s160772" name="公式" r:id="rId5" imgW="3936960" imgH="977760" progId="Equation.3">
              <p:embed/>
            </p:oleObj>
          </a:graphicData>
        </a:graphic>
      </p:graphicFrame>
      <p:sp>
        <p:nvSpPr>
          <p:cNvPr id="6" name="灯片编号占位符 5"/>
          <p:cNvSpPr>
            <a:spLocks noGrp="1"/>
          </p:cNvSpPr>
          <p:nvPr>
            <p:ph type="sldNum" sz="quarter" idx="12"/>
          </p:nvPr>
        </p:nvSpPr>
        <p:spPr/>
        <p:txBody>
          <a:bodyPr/>
          <a:lstStyle/>
          <a:p>
            <a:pPr>
              <a:defRPr/>
            </a:pPr>
            <a:fld id="{008083A2-84D4-4BD8-97ED-7867E779500A}" type="slidenum">
              <a:rPr lang="zh-CN" altLang="en-US" smtClean="0"/>
              <a:pPr>
                <a:defRPr/>
              </a:pPr>
              <a:t>8</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2" name="Rectangle 4"/>
          <p:cNvSpPr>
            <a:spLocks noChangeArrowheads="1"/>
          </p:cNvSpPr>
          <p:nvPr/>
        </p:nvSpPr>
        <p:spPr bwMode="auto">
          <a:xfrm>
            <a:off x="928662" y="714356"/>
            <a:ext cx="3744912" cy="4318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6153" name="Text Box 5"/>
          <p:cNvSpPr txBox="1">
            <a:spLocks noChangeArrowheads="1"/>
          </p:cNvSpPr>
          <p:nvPr/>
        </p:nvSpPr>
        <p:spPr bwMode="auto">
          <a:xfrm>
            <a:off x="1071538" y="785794"/>
            <a:ext cx="3527425" cy="369332"/>
          </a:xfrm>
          <a:prstGeom prst="rect">
            <a:avLst/>
          </a:prstGeom>
          <a:noFill/>
          <a:ln w="9525">
            <a:noFill/>
            <a:miter lim="800000"/>
            <a:headEnd/>
            <a:tailEnd/>
          </a:ln>
        </p:spPr>
        <p:txBody>
          <a:bodyPr>
            <a:spAutoFit/>
          </a:bodyPr>
          <a:lstStyle/>
          <a:p>
            <a:pPr>
              <a:spcBef>
                <a:spcPct val="50000"/>
              </a:spcBef>
            </a:pPr>
            <a:r>
              <a:rPr lang="en-US" altLang="zh-CN" dirty="0"/>
              <a:t>L</a:t>
            </a:r>
            <a:r>
              <a:rPr lang="en-US" altLang="zh-CN" baseline="-25000" dirty="0"/>
              <a:t>1</a:t>
            </a:r>
            <a:r>
              <a:rPr lang="en-US" altLang="zh-CN" dirty="0"/>
              <a:t>~L</a:t>
            </a:r>
            <a:r>
              <a:rPr lang="en-US" altLang="zh-CN" baseline="-25000" dirty="0"/>
              <a:t>10</a:t>
            </a:r>
            <a:r>
              <a:rPr lang="zh-CN" altLang="en-US" dirty="0"/>
              <a:t>的</a:t>
            </a:r>
            <a:r>
              <a:rPr lang="zh-CN" altLang="en-US" dirty="0" smtClean="0"/>
              <a:t>第一次平</a:t>
            </a:r>
            <a:r>
              <a:rPr lang="zh-CN" altLang="en-US" dirty="0"/>
              <a:t>差</a:t>
            </a:r>
          </a:p>
        </p:txBody>
      </p:sp>
      <p:sp>
        <p:nvSpPr>
          <p:cNvPr id="6154" name="Text Box 6"/>
          <p:cNvSpPr txBox="1">
            <a:spLocks noChangeArrowheads="1"/>
          </p:cNvSpPr>
          <p:nvPr/>
        </p:nvSpPr>
        <p:spPr bwMode="auto">
          <a:xfrm>
            <a:off x="0" y="142852"/>
            <a:ext cx="2879725" cy="457200"/>
          </a:xfrm>
          <a:prstGeom prst="rect">
            <a:avLst/>
          </a:prstGeom>
          <a:noFill/>
          <a:ln w="9525">
            <a:noFill/>
            <a:miter lim="800000"/>
            <a:headEnd/>
            <a:tailEnd/>
          </a:ln>
        </p:spPr>
        <p:txBody>
          <a:bodyPr>
            <a:spAutoFit/>
          </a:bodyPr>
          <a:lstStyle/>
          <a:p>
            <a:pPr>
              <a:spcBef>
                <a:spcPct val="50000"/>
              </a:spcBef>
            </a:pPr>
            <a:r>
              <a:rPr lang="en-US" altLang="zh-CN" sz="2400" b="1" smtClean="0">
                <a:solidFill>
                  <a:srgbClr val="C1180B"/>
                </a:solidFill>
              </a:rPr>
              <a:t>P228 </a:t>
            </a:r>
            <a:r>
              <a:rPr lang="zh-CN" altLang="en-US" sz="2400" b="1" smtClean="0">
                <a:solidFill>
                  <a:srgbClr val="C1180B"/>
                </a:solidFill>
              </a:rPr>
              <a:t>例</a:t>
            </a:r>
            <a:r>
              <a:rPr lang="en-US" altLang="zh-CN" sz="2400" b="1" smtClean="0">
                <a:solidFill>
                  <a:srgbClr val="C1180B"/>
                </a:solidFill>
              </a:rPr>
              <a:t>10-1</a:t>
            </a:r>
            <a:r>
              <a:rPr lang="zh-CN" altLang="en-US" sz="2400" b="1" dirty="0">
                <a:solidFill>
                  <a:srgbClr val="C1180B"/>
                </a:solidFill>
              </a:rPr>
              <a:t>讲解：</a:t>
            </a:r>
          </a:p>
        </p:txBody>
      </p:sp>
      <p:sp>
        <p:nvSpPr>
          <p:cNvPr id="6155" name="Line 7"/>
          <p:cNvSpPr>
            <a:spLocks noChangeShapeType="1"/>
          </p:cNvSpPr>
          <p:nvPr/>
        </p:nvSpPr>
        <p:spPr bwMode="auto">
          <a:xfrm>
            <a:off x="4714876" y="1214422"/>
            <a:ext cx="1657350" cy="0"/>
          </a:xfrm>
          <a:prstGeom prst="line">
            <a:avLst/>
          </a:prstGeom>
          <a:noFill/>
          <a:ln w="9525">
            <a:solidFill>
              <a:schemeClr val="tx1"/>
            </a:solidFill>
            <a:round/>
            <a:headEnd/>
            <a:tailEnd/>
          </a:ln>
        </p:spPr>
        <p:txBody>
          <a:bodyPr wrap="none"/>
          <a:lstStyle/>
          <a:p>
            <a:endParaRPr lang="zh-CN" altLang="en-US"/>
          </a:p>
        </p:txBody>
      </p:sp>
      <p:sp>
        <p:nvSpPr>
          <p:cNvPr id="6156" name="Line 8"/>
          <p:cNvSpPr>
            <a:spLocks noChangeShapeType="1"/>
          </p:cNvSpPr>
          <p:nvPr/>
        </p:nvSpPr>
        <p:spPr bwMode="auto">
          <a:xfrm flipV="1">
            <a:off x="6357950" y="1000108"/>
            <a:ext cx="0" cy="215900"/>
          </a:xfrm>
          <a:prstGeom prst="line">
            <a:avLst/>
          </a:prstGeom>
          <a:noFill/>
          <a:ln w="9525">
            <a:solidFill>
              <a:schemeClr val="tx1"/>
            </a:solidFill>
            <a:round/>
            <a:headEnd/>
            <a:tailEnd type="triangle" w="med" len="med"/>
          </a:ln>
        </p:spPr>
        <p:txBody>
          <a:bodyPr wrap="none"/>
          <a:lstStyle/>
          <a:p>
            <a:endParaRPr lang="zh-CN" altLang="en-US"/>
          </a:p>
        </p:txBody>
      </p:sp>
      <p:sp>
        <p:nvSpPr>
          <p:cNvPr id="6157" name="Text Box 9"/>
          <p:cNvSpPr txBox="1">
            <a:spLocks noChangeArrowheads="1"/>
          </p:cNvSpPr>
          <p:nvPr/>
        </p:nvSpPr>
        <p:spPr bwMode="auto">
          <a:xfrm>
            <a:off x="4643438" y="714356"/>
            <a:ext cx="647700" cy="457200"/>
          </a:xfrm>
          <a:prstGeom prst="rect">
            <a:avLst/>
          </a:prstGeom>
          <a:noFill/>
          <a:ln w="9525">
            <a:noFill/>
            <a:miter lim="800000"/>
            <a:headEnd/>
            <a:tailEnd/>
          </a:ln>
        </p:spPr>
        <p:txBody>
          <a:bodyPr>
            <a:spAutoFit/>
          </a:bodyPr>
          <a:lstStyle/>
          <a:p>
            <a:pPr>
              <a:spcBef>
                <a:spcPct val="50000"/>
              </a:spcBef>
            </a:pPr>
            <a:r>
              <a:rPr lang="zh-CN" altLang="en-US"/>
              <a:t>得</a:t>
            </a:r>
          </a:p>
        </p:txBody>
      </p:sp>
      <p:graphicFrame>
        <p:nvGraphicFramePr>
          <p:cNvPr id="6146" name="Object 2"/>
          <p:cNvGraphicFramePr>
            <a:graphicFrameLocks noChangeAspect="1"/>
          </p:cNvGraphicFramePr>
          <p:nvPr/>
        </p:nvGraphicFramePr>
        <p:xfrm>
          <a:off x="5072066" y="785794"/>
          <a:ext cx="1188972" cy="357171"/>
        </p:xfrm>
        <a:graphic>
          <a:graphicData uri="http://schemas.openxmlformats.org/presentationml/2006/ole">
            <p:oleObj spid="_x0000_s147458" name="公式" r:id="rId3" imgW="799920" imgH="241200" progId="Equation.3">
              <p:embed/>
            </p:oleObj>
          </a:graphicData>
        </a:graphic>
      </p:graphicFrame>
      <p:sp>
        <p:nvSpPr>
          <p:cNvPr id="6158" name="Rectangle 11"/>
          <p:cNvSpPr>
            <a:spLocks noChangeArrowheads="1"/>
          </p:cNvSpPr>
          <p:nvPr/>
        </p:nvSpPr>
        <p:spPr bwMode="auto">
          <a:xfrm>
            <a:off x="928662" y="2143116"/>
            <a:ext cx="3744912" cy="431800"/>
          </a:xfrm>
          <a:prstGeom prst="rect">
            <a:avLst/>
          </a:prstGeom>
          <a:solidFill>
            <a:schemeClr val="accent1"/>
          </a:solidFill>
          <a:ln w="9525">
            <a:solidFill>
              <a:schemeClr val="tx1"/>
            </a:solidFill>
            <a:miter lim="800000"/>
            <a:headEnd/>
            <a:tailEnd/>
          </a:ln>
        </p:spPr>
        <p:txBody>
          <a:bodyPr wrap="none" anchor="ctr"/>
          <a:lstStyle/>
          <a:p>
            <a:pPr algn="ctr"/>
            <a:r>
              <a:rPr lang="zh-CN" altLang="en-US"/>
              <a:t>加入</a:t>
            </a:r>
            <a:r>
              <a:rPr lang="en-US" altLang="zh-CN" dirty="0"/>
              <a:t>L</a:t>
            </a:r>
            <a:r>
              <a:rPr lang="en-US" altLang="zh-CN" baseline="-25000" dirty="0"/>
              <a:t>12</a:t>
            </a:r>
            <a:r>
              <a:rPr lang="zh-CN" altLang="en-US"/>
              <a:t>后</a:t>
            </a:r>
          </a:p>
        </p:txBody>
      </p:sp>
      <p:sp>
        <p:nvSpPr>
          <p:cNvPr id="6159" name="Rectangle 13"/>
          <p:cNvSpPr>
            <a:spLocks noChangeArrowheads="1"/>
          </p:cNvSpPr>
          <p:nvPr/>
        </p:nvSpPr>
        <p:spPr bwMode="auto">
          <a:xfrm>
            <a:off x="928662" y="1428736"/>
            <a:ext cx="3744912" cy="4318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6160" name="Rectangle 14"/>
          <p:cNvSpPr>
            <a:spLocks noChangeArrowheads="1"/>
          </p:cNvSpPr>
          <p:nvPr/>
        </p:nvSpPr>
        <p:spPr bwMode="auto">
          <a:xfrm>
            <a:off x="928662" y="2857496"/>
            <a:ext cx="3744912" cy="431800"/>
          </a:xfrm>
          <a:prstGeom prst="rect">
            <a:avLst/>
          </a:prstGeom>
          <a:solidFill>
            <a:schemeClr val="accent1"/>
          </a:solidFill>
          <a:ln w="9525">
            <a:solidFill>
              <a:schemeClr val="tx1"/>
            </a:solidFill>
            <a:miter lim="800000"/>
            <a:headEnd/>
            <a:tailEnd/>
          </a:ln>
        </p:spPr>
        <p:txBody>
          <a:bodyPr wrap="none" anchor="ctr"/>
          <a:lstStyle/>
          <a:p>
            <a:pPr algn="ctr"/>
            <a:r>
              <a:rPr lang="zh-CN" altLang="en-US"/>
              <a:t>加入</a:t>
            </a:r>
            <a:r>
              <a:rPr lang="en-US" altLang="zh-CN" dirty="0"/>
              <a:t>L</a:t>
            </a:r>
            <a:r>
              <a:rPr lang="en-US" altLang="zh-CN" baseline="-25000" dirty="0"/>
              <a:t>13</a:t>
            </a:r>
            <a:r>
              <a:rPr lang="zh-CN" altLang="en-US"/>
              <a:t>后</a:t>
            </a:r>
          </a:p>
        </p:txBody>
      </p:sp>
      <p:sp>
        <p:nvSpPr>
          <p:cNvPr id="6161" name="Rectangle 15"/>
          <p:cNvSpPr>
            <a:spLocks noChangeArrowheads="1"/>
          </p:cNvSpPr>
          <p:nvPr/>
        </p:nvSpPr>
        <p:spPr bwMode="auto">
          <a:xfrm>
            <a:off x="928662" y="3571876"/>
            <a:ext cx="3744912" cy="431800"/>
          </a:xfrm>
          <a:prstGeom prst="rect">
            <a:avLst/>
          </a:prstGeom>
          <a:solidFill>
            <a:schemeClr val="accent1"/>
          </a:solidFill>
          <a:ln w="9525">
            <a:solidFill>
              <a:schemeClr val="tx1"/>
            </a:solidFill>
            <a:miter lim="800000"/>
            <a:headEnd/>
            <a:tailEnd/>
          </a:ln>
        </p:spPr>
        <p:txBody>
          <a:bodyPr wrap="none" anchor="ctr"/>
          <a:lstStyle/>
          <a:p>
            <a:endParaRPr lang="zh-CN" altLang="en-US"/>
          </a:p>
        </p:txBody>
      </p:sp>
      <p:sp>
        <p:nvSpPr>
          <p:cNvPr id="6162" name="Text Box 16"/>
          <p:cNvSpPr txBox="1">
            <a:spLocks noChangeArrowheads="1"/>
          </p:cNvSpPr>
          <p:nvPr/>
        </p:nvSpPr>
        <p:spPr bwMode="auto">
          <a:xfrm>
            <a:off x="928662" y="1428736"/>
            <a:ext cx="3743325" cy="457200"/>
          </a:xfrm>
          <a:prstGeom prst="rect">
            <a:avLst/>
          </a:prstGeom>
          <a:noFill/>
          <a:ln w="9525">
            <a:noFill/>
            <a:miter lim="800000"/>
            <a:headEnd/>
            <a:tailEnd/>
          </a:ln>
        </p:spPr>
        <p:txBody>
          <a:bodyPr>
            <a:spAutoFit/>
          </a:bodyPr>
          <a:lstStyle/>
          <a:p>
            <a:pPr algn="ctr">
              <a:spcBef>
                <a:spcPct val="50000"/>
              </a:spcBef>
            </a:pPr>
            <a:r>
              <a:rPr lang="zh-CN" altLang="en-US"/>
              <a:t>加入</a:t>
            </a:r>
            <a:r>
              <a:rPr lang="en-US" altLang="zh-CN" dirty="0"/>
              <a:t>L</a:t>
            </a:r>
            <a:r>
              <a:rPr lang="en-US" altLang="zh-CN" baseline="-25000" dirty="0"/>
              <a:t>11</a:t>
            </a:r>
            <a:r>
              <a:rPr lang="zh-CN" altLang="en-US"/>
              <a:t>后</a:t>
            </a:r>
          </a:p>
        </p:txBody>
      </p:sp>
      <p:sp>
        <p:nvSpPr>
          <p:cNvPr id="6163" name="Line 17"/>
          <p:cNvSpPr>
            <a:spLocks noChangeShapeType="1"/>
          </p:cNvSpPr>
          <p:nvPr/>
        </p:nvSpPr>
        <p:spPr bwMode="auto">
          <a:xfrm>
            <a:off x="4714876" y="1928802"/>
            <a:ext cx="1944687" cy="0"/>
          </a:xfrm>
          <a:prstGeom prst="line">
            <a:avLst/>
          </a:prstGeom>
          <a:noFill/>
          <a:ln w="9525">
            <a:solidFill>
              <a:schemeClr val="tx1"/>
            </a:solidFill>
            <a:round/>
            <a:headEnd/>
            <a:tailEnd/>
          </a:ln>
        </p:spPr>
        <p:txBody>
          <a:bodyPr wrap="none"/>
          <a:lstStyle/>
          <a:p>
            <a:endParaRPr lang="zh-CN" altLang="en-US"/>
          </a:p>
        </p:txBody>
      </p:sp>
      <p:sp>
        <p:nvSpPr>
          <p:cNvPr id="6164" name="Line 18"/>
          <p:cNvSpPr>
            <a:spLocks noChangeShapeType="1"/>
          </p:cNvSpPr>
          <p:nvPr/>
        </p:nvSpPr>
        <p:spPr bwMode="auto">
          <a:xfrm flipV="1">
            <a:off x="6650023" y="777888"/>
            <a:ext cx="0" cy="1152525"/>
          </a:xfrm>
          <a:prstGeom prst="line">
            <a:avLst/>
          </a:prstGeom>
          <a:noFill/>
          <a:ln w="9525">
            <a:solidFill>
              <a:schemeClr val="tx1"/>
            </a:solidFill>
            <a:round/>
            <a:headEnd/>
            <a:tailEnd type="triangle" w="med" len="med"/>
          </a:ln>
        </p:spPr>
        <p:txBody>
          <a:bodyPr wrap="none"/>
          <a:lstStyle/>
          <a:p>
            <a:endParaRPr lang="zh-CN" altLang="en-US"/>
          </a:p>
        </p:txBody>
      </p:sp>
      <p:sp>
        <p:nvSpPr>
          <p:cNvPr id="6165" name="Text Box 19"/>
          <p:cNvSpPr txBox="1">
            <a:spLocks noChangeArrowheads="1"/>
          </p:cNvSpPr>
          <p:nvPr/>
        </p:nvSpPr>
        <p:spPr bwMode="auto">
          <a:xfrm>
            <a:off x="4714876" y="1428736"/>
            <a:ext cx="504825" cy="457200"/>
          </a:xfrm>
          <a:prstGeom prst="rect">
            <a:avLst/>
          </a:prstGeom>
          <a:noFill/>
          <a:ln w="9525">
            <a:noFill/>
            <a:miter lim="800000"/>
            <a:headEnd/>
            <a:tailEnd/>
          </a:ln>
        </p:spPr>
        <p:txBody>
          <a:bodyPr>
            <a:spAutoFit/>
          </a:bodyPr>
          <a:lstStyle/>
          <a:p>
            <a:pPr>
              <a:spcBef>
                <a:spcPct val="50000"/>
              </a:spcBef>
            </a:pPr>
            <a:r>
              <a:rPr lang="zh-CN" altLang="en-US"/>
              <a:t>得</a:t>
            </a:r>
          </a:p>
        </p:txBody>
      </p:sp>
      <p:graphicFrame>
        <p:nvGraphicFramePr>
          <p:cNvPr id="6147" name="Object 3"/>
          <p:cNvGraphicFramePr>
            <a:graphicFrameLocks noChangeAspect="1"/>
          </p:cNvGraphicFramePr>
          <p:nvPr/>
        </p:nvGraphicFramePr>
        <p:xfrm>
          <a:off x="5143504" y="1428736"/>
          <a:ext cx="1292236" cy="359298"/>
        </p:xfrm>
        <a:graphic>
          <a:graphicData uri="http://schemas.openxmlformats.org/presentationml/2006/ole">
            <p:oleObj spid="_x0000_s147459" name="公式" r:id="rId4" imgW="863280" imgH="241200" progId="Equation.3">
              <p:embed/>
            </p:oleObj>
          </a:graphicData>
        </a:graphic>
      </p:graphicFrame>
      <p:sp>
        <p:nvSpPr>
          <p:cNvPr id="6166" name="Line 22"/>
          <p:cNvSpPr>
            <a:spLocks noChangeShapeType="1"/>
          </p:cNvSpPr>
          <p:nvPr/>
        </p:nvSpPr>
        <p:spPr bwMode="auto">
          <a:xfrm>
            <a:off x="4643438" y="2643182"/>
            <a:ext cx="2233612" cy="0"/>
          </a:xfrm>
          <a:prstGeom prst="line">
            <a:avLst/>
          </a:prstGeom>
          <a:noFill/>
          <a:ln w="9525">
            <a:solidFill>
              <a:schemeClr val="tx1"/>
            </a:solidFill>
            <a:round/>
            <a:headEnd/>
            <a:tailEnd/>
          </a:ln>
        </p:spPr>
        <p:txBody>
          <a:bodyPr wrap="none"/>
          <a:lstStyle/>
          <a:p>
            <a:endParaRPr lang="zh-CN" altLang="en-US"/>
          </a:p>
        </p:txBody>
      </p:sp>
      <p:sp>
        <p:nvSpPr>
          <p:cNvPr id="6167" name="Line 23"/>
          <p:cNvSpPr>
            <a:spLocks noChangeShapeType="1"/>
          </p:cNvSpPr>
          <p:nvPr/>
        </p:nvSpPr>
        <p:spPr bwMode="auto">
          <a:xfrm flipV="1">
            <a:off x="6886575" y="639763"/>
            <a:ext cx="0" cy="2016125"/>
          </a:xfrm>
          <a:prstGeom prst="line">
            <a:avLst/>
          </a:prstGeom>
          <a:noFill/>
          <a:ln w="9525">
            <a:solidFill>
              <a:schemeClr val="tx1"/>
            </a:solidFill>
            <a:round/>
            <a:headEnd/>
            <a:tailEnd type="triangle" w="med" len="med"/>
          </a:ln>
        </p:spPr>
        <p:txBody>
          <a:bodyPr wrap="none"/>
          <a:lstStyle/>
          <a:p>
            <a:endParaRPr lang="zh-CN" altLang="en-US"/>
          </a:p>
        </p:txBody>
      </p:sp>
      <p:sp>
        <p:nvSpPr>
          <p:cNvPr id="6168" name="Text Box 24"/>
          <p:cNvSpPr txBox="1">
            <a:spLocks noChangeArrowheads="1"/>
          </p:cNvSpPr>
          <p:nvPr/>
        </p:nvSpPr>
        <p:spPr bwMode="auto">
          <a:xfrm>
            <a:off x="4786314" y="2143116"/>
            <a:ext cx="360363" cy="457200"/>
          </a:xfrm>
          <a:prstGeom prst="rect">
            <a:avLst/>
          </a:prstGeom>
          <a:noFill/>
          <a:ln w="9525">
            <a:noFill/>
            <a:miter lim="800000"/>
            <a:headEnd/>
            <a:tailEnd/>
          </a:ln>
        </p:spPr>
        <p:txBody>
          <a:bodyPr>
            <a:spAutoFit/>
          </a:bodyPr>
          <a:lstStyle/>
          <a:p>
            <a:pPr>
              <a:spcBef>
                <a:spcPct val="50000"/>
              </a:spcBef>
            </a:pPr>
            <a:r>
              <a:rPr lang="zh-CN" altLang="en-US"/>
              <a:t>得</a:t>
            </a:r>
          </a:p>
        </p:txBody>
      </p:sp>
      <p:graphicFrame>
        <p:nvGraphicFramePr>
          <p:cNvPr id="6148" name="Object 4"/>
          <p:cNvGraphicFramePr>
            <a:graphicFrameLocks noChangeAspect="1"/>
          </p:cNvGraphicFramePr>
          <p:nvPr/>
        </p:nvGraphicFramePr>
        <p:xfrm>
          <a:off x="5214942" y="2143116"/>
          <a:ext cx="1452575" cy="371650"/>
        </p:xfrm>
        <a:graphic>
          <a:graphicData uri="http://schemas.openxmlformats.org/presentationml/2006/ole">
            <p:oleObj spid="_x0000_s147460" name="公式" r:id="rId5" imgW="939600" imgH="241200" progId="Equation.3">
              <p:embed/>
            </p:oleObj>
          </a:graphicData>
        </a:graphic>
      </p:graphicFrame>
      <p:sp>
        <p:nvSpPr>
          <p:cNvPr id="6169" name="Text Box 26"/>
          <p:cNvSpPr txBox="1">
            <a:spLocks noChangeArrowheads="1"/>
          </p:cNvSpPr>
          <p:nvPr/>
        </p:nvSpPr>
        <p:spPr bwMode="auto">
          <a:xfrm>
            <a:off x="900113" y="3500438"/>
            <a:ext cx="3671887" cy="457200"/>
          </a:xfrm>
          <a:prstGeom prst="rect">
            <a:avLst/>
          </a:prstGeom>
          <a:noFill/>
          <a:ln w="9525">
            <a:noFill/>
            <a:miter lim="800000"/>
            <a:headEnd/>
            <a:tailEnd/>
          </a:ln>
        </p:spPr>
        <p:txBody>
          <a:bodyPr>
            <a:spAutoFit/>
          </a:bodyPr>
          <a:lstStyle/>
          <a:p>
            <a:pPr>
              <a:spcBef>
                <a:spcPct val="50000"/>
              </a:spcBef>
            </a:pPr>
            <a:endParaRPr lang="zh-CN" altLang="zh-CN"/>
          </a:p>
        </p:txBody>
      </p:sp>
      <p:sp>
        <p:nvSpPr>
          <p:cNvPr id="6170" name="Line 27"/>
          <p:cNvSpPr>
            <a:spLocks noChangeShapeType="1"/>
          </p:cNvSpPr>
          <p:nvPr/>
        </p:nvSpPr>
        <p:spPr bwMode="auto">
          <a:xfrm>
            <a:off x="4643438" y="3357562"/>
            <a:ext cx="2663825" cy="0"/>
          </a:xfrm>
          <a:prstGeom prst="line">
            <a:avLst/>
          </a:prstGeom>
          <a:noFill/>
          <a:ln w="9525">
            <a:solidFill>
              <a:schemeClr val="tx1"/>
            </a:solidFill>
            <a:round/>
            <a:headEnd/>
            <a:tailEnd/>
          </a:ln>
        </p:spPr>
        <p:txBody>
          <a:bodyPr wrap="none"/>
          <a:lstStyle/>
          <a:p>
            <a:endParaRPr lang="zh-CN" altLang="en-US"/>
          </a:p>
        </p:txBody>
      </p:sp>
      <p:sp>
        <p:nvSpPr>
          <p:cNvPr id="6171" name="Line 28"/>
          <p:cNvSpPr>
            <a:spLocks noChangeShapeType="1"/>
          </p:cNvSpPr>
          <p:nvPr/>
        </p:nvSpPr>
        <p:spPr bwMode="auto">
          <a:xfrm flipV="1">
            <a:off x="7302500" y="544513"/>
            <a:ext cx="0" cy="2808287"/>
          </a:xfrm>
          <a:prstGeom prst="line">
            <a:avLst/>
          </a:prstGeom>
          <a:noFill/>
          <a:ln w="9525">
            <a:solidFill>
              <a:schemeClr val="tx1"/>
            </a:solidFill>
            <a:round/>
            <a:headEnd/>
            <a:tailEnd type="triangle" w="med" len="med"/>
          </a:ln>
        </p:spPr>
        <p:txBody>
          <a:bodyPr wrap="none"/>
          <a:lstStyle/>
          <a:p>
            <a:endParaRPr lang="zh-CN" altLang="en-US"/>
          </a:p>
        </p:txBody>
      </p:sp>
      <p:sp>
        <p:nvSpPr>
          <p:cNvPr id="6172" name="Text Box 29"/>
          <p:cNvSpPr txBox="1">
            <a:spLocks noChangeArrowheads="1"/>
          </p:cNvSpPr>
          <p:nvPr/>
        </p:nvSpPr>
        <p:spPr bwMode="auto">
          <a:xfrm>
            <a:off x="4786314" y="2857496"/>
            <a:ext cx="576263" cy="457200"/>
          </a:xfrm>
          <a:prstGeom prst="rect">
            <a:avLst/>
          </a:prstGeom>
          <a:noFill/>
          <a:ln w="9525">
            <a:noFill/>
            <a:miter lim="800000"/>
            <a:headEnd/>
            <a:tailEnd/>
          </a:ln>
        </p:spPr>
        <p:txBody>
          <a:bodyPr>
            <a:spAutoFit/>
          </a:bodyPr>
          <a:lstStyle/>
          <a:p>
            <a:pPr>
              <a:spcBef>
                <a:spcPct val="50000"/>
              </a:spcBef>
            </a:pPr>
            <a:r>
              <a:rPr lang="zh-CN" altLang="en-US"/>
              <a:t>得</a:t>
            </a:r>
          </a:p>
        </p:txBody>
      </p:sp>
      <p:graphicFrame>
        <p:nvGraphicFramePr>
          <p:cNvPr id="6149" name="Object 5"/>
          <p:cNvGraphicFramePr>
            <a:graphicFrameLocks noChangeAspect="1"/>
          </p:cNvGraphicFramePr>
          <p:nvPr/>
        </p:nvGraphicFramePr>
        <p:xfrm>
          <a:off x="5214942" y="2928934"/>
          <a:ext cx="1482913" cy="379412"/>
        </p:xfrm>
        <a:graphic>
          <a:graphicData uri="http://schemas.openxmlformats.org/presentationml/2006/ole">
            <p:oleObj spid="_x0000_s147461" name="公式" r:id="rId6" imgW="939600" imgH="241200" progId="Equation.3">
              <p:embed/>
            </p:oleObj>
          </a:graphicData>
        </a:graphic>
      </p:graphicFrame>
      <p:sp>
        <p:nvSpPr>
          <p:cNvPr id="6173" name="Text Box 31"/>
          <p:cNvSpPr txBox="1">
            <a:spLocks noChangeArrowheads="1"/>
          </p:cNvSpPr>
          <p:nvPr/>
        </p:nvSpPr>
        <p:spPr bwMode="auto">
          <a:xfrm>
            <a:off x="1000100" y="3571876"/>
            <a:ext cx="3743325" cy="457200"/>
          </a:xfrm>
          <a:prstGeom prst="rect">
            <a:avLst/>
          </a:prstGeom>
          <a:noFill/>
          <a:ln w="9525">
            <a:noFill/>
            <a:miter lim="800000"/>
            <a:headEnd/>
            <a:tailEnd/>
          </a:ln>
        </p:spPr>
        <p:txBody>
          <a:bodyPr>
            <a:spAutoFit/>
          </a:bodyPr>
          <a:lstStyle/>
          <a:p>
            <a:pPr algn="ctr">
              <a:spcBef>
                <a:spcPct val="50000"/>
              </a:spcBef>
            </a:pPr>
            <a:r>
              <a:rPr lang="zh-CN" altLang="en-US"/>
              <a:t>加入</a:t>
            </a:r>
            <a:r>
              <a:rPr lang="en-US" altLang="zh-CN" dirty="0"/>
              <a:t>L</a:t>
            </a:r>
            <a:r>
              <a:rPr lang="en-US" altLang="zh-CN" baseline="-25000" dirty="0"/>
              <a:t>14</a:t>
            </a:r>
            <a:r>
              <a:rPr lang="zh-CN" altLang="en-US"/>
              <a:t>后</a:t>
            </a:r>
          </a:p>
        </p:txBody>
      </p:sp>
      <p:sp>
        <p:nvSpPr>
          <p:cNvPr id="6174" name="Line 32"/>
          <p:cNvSpPr>
            <a:spLocks noChangeShapeType="1"/>
          </p:cNvSpPr>
          <p:nvPr/>
        </p:nvSpPr>
        <p:spPr bwMode="auto">
          <a:xfrm>
            <a:off x="4643438" y="4071942"/>
            <a:ext cx="3024188" cy="0"/>
          </a:xfrm>
          <a:prstGeom prst="line">
            <a:avLst/>
          </a:prstGeom>
          <a:noFill/>
          <a:ln w="9525">
            <a:solidFill>
              <a:schemeClr val="tx1"/>
            </a:solidFill>
            <a:round/>
            <a:headEnd/>
            <a:tailEnd/>
          </a:ln>
        </p:spPr>
        <p:txBody>
          <a:bodyPr wrap="none"/>
          <a:lstStyle/>
          <a:p>
            <a:endParaRPr lang="zh-CN" altLang="en-US"/>
          </a:p>
        </p:txBody>
      </p:sp>
      <p:sp>
        <p:nvSpPr>
          <p:cNvPr id="6175" name="Line 33"/>
          <p:cNvSpPr>
            <a:spLocks noChangeShapeType="1"/>
          </p:cNvSpPr>
          <p:nvPr/>
        </p:nvSpPr>
        <p:spPr bwMode="auto">
          <a:xfrm flipV="1">
            <a:off x="7653338" y="415925"/>
            <a:ext cx="0" cy="3671888"/>
          </a:xfrm>
          <a:prstGeom prst="line">
            <a:avLst/>
          </a:prstGeom>
          <a:noFill/>
          <a:ln w="9525">
            <a:solidFill>
              <a:schemeClr val="tx1"/>
            </a:solidFill>
            <a:round/>
            <a:headEnd/>
            <a:tailEnd type="triangle" w="med" len="med"/>
          </a:ln>
        </p:spPr>
        <p:txBody>
          <a:bodyPr wrap="none"/>
          <a:lstStyle/>
          <a:p>
            <a:endParaRPr lang="zh-CN" altLang="en-US"/>
          </a:p>
        </p:txBody>
      </p:sp>
      <p:sp>
        <p:nvSpPr>
          <p:cNvPr id="6176" name="Text Box 34"/>
          <p:cNvSpPr txBox="1">
            <a:spLocks noChangeArrowheads="1"/>
          </p:cNvSpPr>
          <p:nvPr/>
        </p:nvSpPr>
        <p:spPr bwMode="auto">
          <a:xfrm>
            <a:off x="4857752" y="3571876"/>
            <a:ext cx="433387" cy="457200"/>
          </a:xfrm>
          <a:prstGeom prst="rect">
            <a:avLst/>
          </a:prstGeom>
          <a:noFill/>
          <a:ln w="9525">
            <a:noFill/>
            <a:miter lim="800000"/>
            <a:headEnd/>
            <a:tailEnd/>
          </a:ln>
        </p:spPr>
        <p:txBody>
          <a:bodyPr>
            <a:spAutoFit/>
          </a:bodyPr>
          <a:lstStyle/>
          <a:p>
            <a:pPr>
              <a:spcBef>
                <a:spcPct val="50000"/>
              </a:spcBef>
            </a:pPr>
            <a:r>
              <a:rPr lang="zh-CN" altLang="en-US"/>
              <a:t>得</a:t>
            </a:r>
          </a:p>
        </p:txBody>
      </p:sp>
      <p:graphicFrame>
        <p:nvGraphicFramePr>
          <p:cNvPr id="6150" name="Object 6"/>
          <p:cNvGraphicFramePr>
            <a:graphicFrameLocks noChangeAspect="1"/>
          </p:cNvGraphicFramePr>
          <p:nvPr/>
        </p:nvGraphicFramePr>
        <p:xfrm>
          <a:off x="5286380" y="3571876"/>
          <a:ext cx="1365263" cy="397167"/>
        </p:xfrm>
        <a:graphic>
          <a:graphicData uri="http://schemas.openxmlformats.org/presentationml/2006/ole">
            <p:oleObj spid="_x0000_s147462" name="公式" r:id="rId7" imgW="825480" imgH="241200" progId="Equation.3">
              <p:embed/>
            </p:oleObj>
          </a:graphicData>
        </a:graphic>
      </p:graphicFrame>
      <p:graphicFrame>
        <p:nvGraphicFramePr>
          <p:cNvPr id="6151" name="Object 7"/>
          <p:cNvGraphicFramePr>
            <a:graphicFrameLocks noChangeAspect="1"/>
          </p:cNvGraphicFramePr>
          <p:nvPr/>
        </p:nvGraphicFramePr>
        <p:xfrm>
          <a:off x="142844" y="4429132"/>
          <a:ext cx="8699500" cy="1785938"/>
        </p:xfrm>
        <a:graphic>
          <a:graphicData uri="http://schemas.openxmlformats.org/presentationml/2006/ole">
            <p:oleObj spid="_x0000_s147463" name="公式" r:id="rId8" imgW="4800600" imgH="990360" progId="Equation.3">
              <p:embed/>
            </p:oleObj>
          </a:graphicData>
        </a:graphic>
      </p:graphicFrame>
      <p:sp>
        <p:nvSpPr>
          <p:cNvPr id="33" name="灯片编号占位符 32"/>
          <p:cNvSpPr>
            <a:spLocks noGrp="1"/>
          </p:cNvSpPr>
          <p:nvPr>
            <p:ph type="sldNum" sz="quarter" idx="12"/>
          </p:nvPr>
        </p:nvSpPr>
        <p:spPr/>
        <p:txBody>
          <a:bodyPr/>
          <a:lstStyle/>
          <a:p>
            <a:pPr>
              <a:defRPr/>
            </a:pPr>
            <a:fld id="{008083A2-84D4-4BD8-97ED-7867E779500A}" type="slidenum">
              <a:rPr lang="zh-CN" altLang="en-US" smtClean="0"/>
              <a:pPr>
                <a:defRPr/>
              </a:pPr>
              <a:t>9</a:t>
            </a:fld>
            <a:endParaRPr lang="zh-CN" altLang="en-US"/>
          </a:p>
        </p:txBody>
      </p:sp>
      <p:pic>
        <p:nvPicPr>
          <p:cNvPr id="3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9"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模板从 www.mysoeasy.com 下载">
  <a:themeElements>
    <a:clrScheme name="office资源宝库-www.mySoEasy.com">
      <a:dk1>
        <a:srgbClr val="262626"/>
      </a:dk1>
      <a:lt1>
        <a:srgbClr val="FFFFFF"/>
      </a:lt1>
      <a:dk2>
        <a:srgbClr val="8B8B8B"/>
      </a:dk2>
      <a:lt2>
        <a:srgbClr val="FFFFFF"/>
      </a:lt2>
      <a:accent1>
        <a:srgbClr val="00ADEE"/>
      </a:accent1>
      <a:accent2>
        <a:srgbClr val="00ADEE"/>
      </a:accent2>
      <a:accent3>
        <a:srgbClr val="FFC000"/>
      </a:accent3>
      <a:accent4>
        <a:srgbClr val="EB008B"/>
      </a:accent4>
      <a:accent5>
        <a:srgbClr val="00ADEF"/>
      </a:accent5>
      <a:accent6>
        <a:srgbClr val="9BBB59"/>
      </a:accent6>
      <a:hlink>
        <a:srgbClr val="76923C"/>
      </a:hlink>
      <a:folHlink>
        <a:srgbClr val="A7A711"/>
      </a:folHlink>
    </a:clrScheme>
    <a:fontScheme name="OFFICE资源宝库-www.mysoeasy.com">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90000"/>
            <a:lumOff val="1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lumMod val="90000"/>
              <a:lumOff val="1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30000"/>
          </a:lnSpc>
          <a:defRPr sz="1400" dirty="0">
            <a:solidFill>
              <a:schemeClr val="tx1">
                <a:lumMod val="90000"/>
                <a:lumOff val="10000"/>
              </a:schemeClr>
            </a:solidFill>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7382</TotalTime>
  <Words>1630</Words>
  <Application>Microsoft Office PowerPoint</Application>
  <PresentationFormat>全屏显示(4:3)</PresentationFormat>
  <Paragraphs>171</Paragraphs>
  <Slides>48</Slides>
  <Notes>0</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48</vt:i4>
      </vt:variant>
    </vt:vector>
  </HeadingPairs>
  <TitlesOfParts>
    <vt:vector size="51" baseType="lpstr">
      <vt:lpstr>模板从 www.mysoeasy.com 下载</vt:lpstr>
      <vt:lpstr>公式</vt:lpstr>
      <vt:lpstr>Equation</vt:lpstr>
      <vt:lpstr>      第10章  　 近代测量平差概论  </vt:lpstr>
      <vt:lpstr>幻灯片 2</vt:lpstr>
      <vt:lpstr>幻灯片 3</vt:lpstr>
      <vt:lpstr>幻灯片 4</vt:lpstr>
      <vt:lpstr>幻灯片 5</vt:lpstr>
      <vt:lpstr>幻灯片 6</vt:lpstr>
      <vt:lpstr>幻灯片 7</vt:lpstr>
      <vt:lpstr>幻灯片 8</vt:lpstr>
      <vt:lpstr>幻灯片 9</vt:lpstr>
      <vt:lpstr>10.2 秩亏自由网（秩亏网）平差</vt:lpstr>
      <vt:lpstr>幻灯片 11</vt:lpstr>
      <vt:lpstr>秩亏网（将网中所有点均设为待定点）平差的几种类型</vt:lpstr>
      <vt:lpstr>二、用广义逆法进行秩亏网平差</vt:lpstr>
      <vt:lpstr>幻灯片 14</vt:lpstr>
      <vt:lpstr>幻灯片 15</vt:lpstr>
      <vt:lpstr>幻灯片 16</vt:lpstr>
      <vt:lpstr>幻灯片 17</vt:lpstr>
      <vt:lpstr>幻灯片 18</vt:lpstr>
      <vt:lpstr>幻灯片 19</vt:lpstr>
      <vt:lpstr>三、附加阵法平差秩亏网</vt:lpstr>
      <vt:lpstr>幻灯片 21</vt:lpstr>
      <vt:lpstr>四、G阵的具体形式</vt:lpstr>
      <vt:lpstr>幻灯片 23</vt:lpstr>
      <vt:lpstr>幻灯片 24</vt:lpstr>
      <vt:lpstr>五、秩亏自由网平差基准条件的几何意义</vt:lpstr>
      <vt:lpstr>幻灯片 26</vt:lpstr>
      <vt:lpstr>幻灯片 27</vt:lpstr>
      <vt:lpstr>六、秩亏自由网平差的一些特性</vt:lpstr>
      <vt:lpstr>1 、 随机模型</vt:lpstr>
      <vt:lpstr>2 、 单位权方差的估计</vt:lpstr>
      <vt:lpstr>幻灯片 31</vt:lpstr>
      <vt:lpstr>3、 Helmert 方差分量估计法要点</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chen.zhb;ivywang</dc:creator>
  <cp:lastModifiedBy>wsh</cp:lastModifiedBy>
  <cp:revision>176</cp:revision>
  <dcterms:created xsi:type="dcterms:W3CDTF">2012-09-05T06:51:19Z</dcterms:created>
  <dcterms:modified xsi:type="dcterms:W3CDTF">2021-06-21T07:46:36Z</dcterms:modified>
  <cp:contentStatus>最终状态</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模板ID">
    <vt:lpwstr>A30220130116A07</vt:lpwstr>
  </property>
  <property fmtid="{D5CDD505-2E9C-101B-9397-08002B2CF9AE}" pid="3" name="标题">
    <vt:lpwstr>梦幻柔美花朵</vt:lpwstr>
  </property>
  <property fmtid="{D5CDD505-2E9C-101B-9397-08002B2CF9AE}" pid="4" name="使用说明">
    <vt:lpwstr>PPT背景模板是PPT文档的格式、布局、图形效果整套美化方案，应用后不会改变PPT演示文稿本身的内容，仅仅使内容格式发生变化。点击【套用到文档】按钮即可套用该模板。</vt:lpwstr>
  </property>
  <property fmtid="{D5CDD505-2E9C-101B-9397-08002B2CF9AE}" pid="5" name="适用软件">
    <vt:lpwstr>PowerPoint 2007及以上版本</vt:lpwstr>
  </property>
  <property fmtid="{D5CDD505-2E9C-101B-9397-08002B2CF9AE}" pid="6" name="使用软件">
    <vt:lpwstr>ppt</vt:lpwstr>
  </property>
  <property fmtid="{D5CDD505-2E9C-101B-9397-08002B2CF9AE}" pid="7" name="相关案例">
    <vt:lpwstr>854</vt:lpwstr>
  </property>
  <property fmtid="{D5CDD505-2E9C-101B-9397-08002B2CF9AE}" pid="8" name="关键字">
    <vt:lpwstr>PPT背景模板 PPT 格式 梦幻 柔美 花朵 花 植物 自然 清新 简洁 时尚 V2</vt:lpwstr>
  </property>
  <property fmtid="{D5CDD505-2E9C-101B-9397-08002B2CF9AE}" pid="9" name="模板缩略图">
    <vt:lpwstr>A30220130116A07.png</vt:lpwstr>
  </property>
  <property fmtid="{D5CDD505-2E9C-101B-9397-08002B2CF9AE}" pid="10" name="显示VIP等级">
    <vt:lpwstr>2</vt:lpwstr>
  </property>
  <property fmtid="{D5CDD505-2E9C-101B-9397-08002B2CF9AE}" pid="11" name="附件ID">
    <vt:lpwstr>A30220130116A0701</vt:lpwstr>
  </property>
  <property fmtid="{D5CDD505-2E9C-101B-9397-08002B2CF9AE}" pid="12" name="缩略图标题">
    <vt:lpwstr>梦幻柔美花朵</vt:lpwstr>
  </property>
  <property fmtid="{D5CDD505-2E9C-101B-9397-08002B2CF9AE}" pid="13" name="附件路径">
    <vt:lpwstr>A30220130116A0701.pptx</vt:lpwstr>
  </property>
  <property fmtid="{D5CDD505-2E9C-101B-9397-08002B2CF9AE}" pid="14" name="附件缩略图">
    <vt:lpwstr>A30220130116A0701.png</vt:lpwstr>
  </property>
  <property fmtid="{D5CDD505-2E9C-101B-9397-08002B2CF9AE}" pid="15" name="VIP等级">
    <vt:lpwstr>2</vt:lpwstr>
  </property>
  <property fmtid="{D5CDD505-2E9C-101B-9397-08002B2CF9AE}" pid="16" name="是否可购买">
    <vt:lpwstr>1</vt:lpwstr>
  </property>
  <property fmtid="{D5CDD505-2E9C-101B-9397-08002B2CF9AE}" pid="17" name="价格">
    <vt:lpwstr>25</vt:lpwstr>
  </property>
  <property fmtid="{D5CDD505-2E9C-101B-9397-08002B2CF9AE}" pid="18" name="操作代码">
    <vt:lpwstr>2</vt:lpwstr>
  </property>
  <property fmtid="{D5CDD505-2E9C-101B-9397-08002B2CF9AE}" pid="19" name="_MarkAsFinal">
    <vt:bool>true</vt:bool>
  </property>
</Properties>
</file>